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7010400" cy="9296400"/>
  <p:embeddedFontLst>
    <p:embeddedFont>
      <p:font typeface="Calibri" panose="020F0502020204030204" pitchFamily="34" charset="0"/>
      <p:regular r:id="rId17"/>
      <p:bold r:id="rId18"/>
      <p:italic r:id="rId19"/>
      <p:boldItalic r:id="rId20"/>
    </p:embeddedFont>
    <p:embeddedFont>
      <p:font typeface="Century Gothic" panose="020B0502020202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48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79077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Add your school’s name and date and time of meeting to this slide</a:t>
            </a:r>
            <a:endParaRPr/>
          </a:p>
        </p:txBody>
      </p:sp>
      <p:sp>
        <p:nvSpPr>
          <p:cNvPr id="147" name="Google Shape;147;p1: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1136463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0: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Distribute the school’s Parental Involvement Plan (the Parental Involvement Section of the CIP).</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Discuss:</a:t>
            </a:r>
            <a:endParaRPr/>
          </a:p>
          <a:p>
            <a:pPr marL="0" lvl="0" indent="0" algn="l" rtl="0">
              <a:spcBef>
                <a:spcPts val="0"/>
              </a:spcBef>
              <a:spcAft>
                <a:spcPts val="0"/>
              </a:spcAft>
              <a:buClr>
                <a:schemeClr val="dk1"/>
              </a:buClr>
              <a:buSzPts val="1200"/>
              <a:buFont typeface="Calibri"/>
              <a:buNone/>
            </a:pPr>
            <a:r>
              <a:rPr lang="en-US"/>
              <a:t>-  That the school’s parental involvement plan is a part of the CIP, designed to work with the other parts in increasing student achievement.</a:t>
            </a:r>
            <a:endParaRPr/>
          </a:p>
          <a:p>
            <a:pPr marL="0" lvl="0" indent="-76200" algn="l" rtl="0">
              <a:spcBef>
                <a:spcPts val="0"/>
              </a:spcBef>
              <a:spcAft>
                <a:spcPts val="0"/>
              </a:spcAft>
              <a:buClr>
                <a:schemeClr val="dk1"/>
              </a:buClr>
              <a:buSzPts val="1200"/>
              <a:buFont typeface="Calibri"/>
              <a:buChar char="-"/>
            </a:pPr>
            <a:r>
              <a:rPr lang="en-US"/>
              <a:t>  key components.  Emphasize the Building Capacity component and discuss all of the opportunities that will be available for parents this year.  Discuss </a:t>
            </a:r>
            <a:r>
              <a:rPr lang="en-US" u="sng"/>
              <a:t>how</a:t>
            </a:r>
            <a:r>
              <a:rPr lang="en-US"/>
              <a:t> you will be implementing all of the “shalls,” as these are required by law to be implemented.</a:t>
            </a:r>
            <a:endParaRPr/>
          </a:p>
          <a:p>
            <a:pPr marL="0" marR="0" lvl="0" indent="0" algn="l" rtl="0">
              <a:lnSpc>
                <a:spcPct val="100000"/>
              </a:lnSpc>
              <a:spcBef>
                <a:spcPts val="0"/>
              </a:spcBef>
              <a:spcAft>
                <a:spcPts val="0"/>
              </a:spcAft>
              <a:buClr>
                <a:srgbClr val="205867"/>
              </a:buClr>
              <a:buSzPts val="1200"/>
              <a:buFont typeface="Calibri"/>
              <a:buNone/>
            </a:pPr>
            <a:r>
              <a:rPr lang="en-US" b="0">
                <a:solidFill>
                  <a:srgbClr val="205867"/>
                </a:solidFill>
              </a:rPr>
              <a:t>-  That </a:t>
            </a:r>
            <a:r>
              <a:rPr lang="en-US" b="0" u="sng">
                <a:solidFill>
                  <a:srgbClr val="205867"/>
                </a:solidFill>
              </a:rPr>
              <a:t>Title I parents have the right, by law, to be involved in the development of the school’s Parental Involvement Plan</a:t>
            </a:r>
            <a:endParaRPr/>
          </a:p>
          <a:p>
            <a:pPr marL="0" lvl="0" indent="-76200" algn="l" rtl="0">
              <a:spcBef>
                <a:spcPts val="0"/>
              </a:spcBef>
              <a:spcAft>
                <a:spcPts val="0"/>
              </a:spcAft>
              <a:buClr>
                <a:schemeClr val="dk1"/>
              </a:buClr>
              <a:buSzPts val="1200"/>
              <a:buFont typeface="Calibri"/>
              <a:buChar char="-"/>
            </a:pPr>
            <a:r>
              <a:rPr lang="en-US"/>
              <a:t>  The process and timeline for the plan’s development and how parents can give input.</a:t>
            </a:r>
            <a:endParaRPr/>
          </a:p>
          <a:p>
            <a:pPr marL="0" lvl="0" indent="-76200" algn="l" rtl="0">
              <a:spcBef>
                <a:spcPts val="0"/>
              </a:spcBef>
              <a:spcAft>
                <a:spcPts val="0"/>
              </a:spcAft>
              <a:buClr>
                <a:schemeClr val="dk1"/>
              </a:buClr>
              <a:buSzPts val="1200"/>
              <a:buFont typeface="Calibri"/>
              <a:buChar char="-"/>
            </a:pPr>
            <a:r>
              <a:rPr lang="en-US"/>
              <a:t>  Introduce parent representatives of appropriate committees</a:t>
            </a:r>
            <a:endParaRPr/>
          </a:p>
          <a:p>
            <a:pPr marL="0" lvl="0" indent="-76200" algn="l" rtl="0">
              <a:spcBef>
                <a:spcPts val="0"/>
              </a:spcBef>
              <a:spcAft>
                <a:spcPts val="0"/>
              </a:spcAft>
              <a:buClr>
                <a:schemeClr val="dk1"/>
              </a:buClr>
              <a:buSzPts val="1200"/>
              <a:buFont typeface="Calibri"/>
              <a:buChar char="-"/>
            </a:pPr>
            <a:r>
              <a:rPr lang="en-US"/>
              <a:t>  Clearly state the process that is in place for </a:t>
            </a:r>
            <a:r>
              <a:rPr lang="en-US" u="sng"/>
              <a:t>all</a:t>
            </a:r>
            <a:r>
              <a:rPr lang="en-US" u="none"/>
              <a:t> Title I parents to have the opportunity  for input on the plan.</a:t>
            </a:r>
            <a:endParaRPr/>
          </a:p>
          <a:p>
            <a:pPr marL="0" lvl="0" indent="0" algn="l" rtl="0">
              <a:spcBef>
                <a:spcPts val="0"/>
              </a:spcBef>
              <a:spcAft>
                <a:spcPts val="0"/>
              </a:spcAft>
              <a:buClr>
                <a:schemeClr val="dk1"/>
              </a:buClr>
              <a:buSzPts val="1200"/>
              <a:buFont typeface="Calibri"/>
              <a:buNone/>
            </a:pPr>
            <a:endParaRPr u="none"/>
          </a:p>
          <a:p>
            <a:pPr marL="0" lvl="0" indent="0" algn="l" rtl="0">
              <a:spcBef>
                <a:spcPts val="0"/>
              </a:spcBef>
              <a:spcAft>
                <a:spcPts val="0"/>
              </a:spcAft>
              <a:buClr>
                <a:schemeClr val="dk1"/>
              </a:buClr>
              <a:buSzPts val="1200"/>
              <a:buFont typeface="Calibri"/>
              <a:buNone/>
            </a:pPr>
            <a:r>
              <a:rPr lang="en-US" u="sng"/>
              <a:t>Important</a:t>
            </a:r>
            <a:r>
              <a:rPr lang="en-US" u="none"/>
              <a:t>:  Parents should leave the meeting being able to answer the following question:  </a:t>
            </a:r>
            <a:r>
              <a:rPr lang="en-US" b="1" u="none"/>
              <a:t>Did you receive a copy of your school’s Parental Involvement Plan, and do you know how you can be involved in its development?  </a:t>
            </a:r>
            <a:r>
              <a:rPr lang="en-US" b="0" u="none"/>
              <a:t>(Parents should be able to discuss the process that is in place for their involvement in the development of their school’s Parental Involvement Plan.)</a:t>
            </a:r>
            <a:endParaRPr b="1" u="sng"/>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219" name="Google Shape;219;p10: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756148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1: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Distribute the School-Parent Compact.</a:t>
            </a:r>
            <a:endParaRPr/>
          </a:p>
          <a:p>
            <a:pPr marL="0" lvl="0" indent="0" algn="l" rtl="0">
              <a:spcBef>
                <a:spcPts val="0"/>
              </a:spcBef>
              <a:spcAft>
                <a:spcPts val="0"/>
              </a:spcAft>
              <a:buNone/>
            </a:pPr>
            <a:endParaRPr/>
          </a:p>
          <a:p>
            <a:pPr marL="0" lvl="0" indent="0" algn="l" rtl="0">
              <a:spcBef>
                <a:spcPts val="0"/>
              </a:spcBef>
              <a:spcAft>
                <a:spcPts val="0"/>
              </a:spcAft>
              <a:buNone/>
            </a:pPr>
            <a:r>
              <a:rPr lang="en-US"/>
              <a:t>Discuss:</a:t>
            </a:r>
            <a:endParaRPr/>
          </a:p>
          <a:p>
            <a:pPr marL="0" lvl="0" indent="0" algn="l" rtl="0">
              <a:spcBef>
                <a:spcPts val="0"/>
              </a:spcBef>
              <a:spcAft>
                <a:spcPts val="0"/>
              </a:spcAft>
              <a:buNone/>
            </a:pPr>
            <a:r>
              <a:rPr lang="en-US"/>
              <a:t>-  The 3 components of the compact in detail.  This is a great opportunity to continue the discussion on how we need to work as partners to address the school’s goals, building upon the earlier discussion about the CIP and the school’s goals.</a:t>
            </a:r>
            <a:endParaRPr/>
          </a:p>
          <a:p>
            <a:pPr marL="0" marR="0" lvl="0" indent="0" algn="l" rtl="0">
              <a:lnSpc>
                <a:spcPct val="100000"/>
              </a:lnSpc>
              <a:spcBef>
                <a:spcPts val="0"/>
              </a:spcBef>
              <a:spcAft>
                <a:spcPts val="0"/>
              </a:spcAft>
              <a:buClr>
                <a:srgbClr val="205867"/>
              </a:buClr>
              <a:buSzPts val="1200"/>
              <a:buFont typeface="Calibri"/>
              <a:buNone/>
            </a:pPr>
            <a:r>
              <a:rPr lang="en-US" b="0">
                <a:solidFill>
                  <a:srgbClr val="205867"/>
                </a:solidFill>
              </a:rPr>
              <a:t>-  That </a:t>
            </a:r>
            <a:r>
              <a:rPr lang="en-US" b="0" u="sng">
                <a:solidFill>
                  <a:srgbClr val="205867"/>
                </a:solidFill>
              </a:rPr>
              <a:t>Title I parents have the right, by law, to be involved in the development/revision of the School-Parent Compact</a:t>
            </a:r>
            <a:endParaRPr/>
          </a:p>
          <a:p>
            <a:pPr marL="0" lvl="0" indent="-76200" algn="l" rtl="0">
              <a:spcBef>
                <a:spcPts val="0"/>
              </a:spcBef>
              <a:spcAft>
                <a:spcPts val="0"/>
              </a:spcAft>
              <a:buClr>
                <a:schemeClr val="dk1"/>
              </a:buClr>
              <a:buSzPts val="1200"/>
              <a:buFont typeface="Calibri"/>
              <a:buChar char="-"/>
            </a:pPr>
            <a:r>
              <a:rPr lang="en-US"/>
              <a:t>  The timeline for the compact’s development/review/revision.</a:t>
            </a:r>
            <a:endParaRPr/>
          </a:p>
          <a:p>
            <a:pPr marL="0" lvl="0" indent="-76200" algn="l" rtl="0">
              <a:spcBef>
                <a:spcPts val="0"/>
              </a:spcBef>
              <a:spcAft>
                <a:spcPts val="0"/>
              </a:spcAft>
              <a:buClr>
                <a:schemeClr val="dk1"/>
              </a:buClr>
              <a:buSzPts val="1200"/>
              <a:buFont typeface="Calibri"/>
              <a:buChar char="-"/>
            </a:pPr>
            <a:r>
              <a:rPr lang="en-US"/>
              <a:t>  Clearly state the process that is in place for </a:t>
            </a:r>
            <a:r>
              <a:rPr lang="en-US" u="sng"/>
              <a:t>all</a:t>
            </a:r>
            <a:r>
              <a:rPr lang="en-US" u="none"/>
              <a:t> Title I parents to have the opportunity  for input on the compact.</a:t>
            </a:r>
            <a:endParaRPr/>
          </a:p>
          <a:p>
            <a:pPr marL="0" lvl="0" indent="0" algn="l" rtl="0">
              <a:spcBef>
                <a:spcPts val="0"/>
              </a:spcBef>
              <a:spcAft>
                <a:spcPts val="0"/>
              </a:spcAft>
              <a:buClr>
                <a:schemeClr val="dk1"/>
              </a:buClr>
              <a:buSzPts val="1200"/>
              <a:buFont typeface="Calibri"/>
              <a:buNone/>
            </a:pPr>
            <a:endParaRPr u="none"/>
          </a:p>
          <a:p>
            <a:pPr marL="0" lvl="0" indent="0" algn="l" rtl="0">
              <a:spcBef>
                <a:spcPts val="0"/>
              </a:spcBef>
              <a:spcAft>
                <a:spcPts val="0"/>
              </a:spcAft>
              <a:buClr>
                <a:schemeClr val="dk1"/>
              </a:buClr>
              <a:buSzPts val="1200"/>
              <a:buFont typeface="Calibri"/>
              <a:buNone/>
            </a:pPr>
            <a:r>
              <a:rPr lang="en-US" u="sng"/>
              <a:t>Important</a:t>
            </a:r>
            <a:r>
              <a:rPr lang="en-US" u="none"/>
              <a:t>:  Parents should leave the meeting being able to answer the following question:  </a:t>
            </a:r>
            <a:r>
              <a:rPr lang="en-US" b="1" u="none"/>
              <a:t>What is the School-Parent Compact, and do you know how you can be involved in developing or revising the compact?  </a:t>
            </a:r>
            <a:r>
              <a:rPr lang="en-US" b="0" u="none"/>
              <a:t>(Parents should be able to discuss the process that is in place for their involvement in the development/revision of the School-Parent Compact.)</a:t>
            </a:r>
            <a:endParaRPr b="1" u="sng"/>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226" name="Google Shape;226;p11: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690717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2: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a:t>
            </a:r>
            <a:endParaRPr/>
          </a:p>
          <a:p>
            <a:pPr marL="0" lvl="0" indent="0" algn="l" rtl="0">
              <a:spcBef>
                <a:spcPts val="0"/>
              </a:spcBef>
              <a:spcAft>
                <a:spcPts val="0"/>
              </a:spcAft>
              <a:buNone/>
            </a:pPr>
            <a:endParaRPr/>
          </a:p>
          <a:p>
            <a:pPr marL="0" lvl="0" indent="-76200" algn="l" rtl="0">
              <a:spcBef>
                <a:spcPts val="0"/>
              </a:spcBef>
              <a:spcAft>
                <a:spcPts val="0"/>
              </a:spcAft>
              <a:buClr>
                <a:schemeClr val="dk1"/>
              </a:buClr>
              <a:buSzPts val="1200"/>
              <a:buFont typeface="Calibri"/>
              <a:buChar char="-"/>
            </a:pPr>
            <a:r>
              <a:rPr lang="en-US"/>
              <a:t>  Explain that </a:t>
            </a:r>
            <a:r>
              <a:rPr lang="en-US" u="sng"/>
              <a:t>as Title I parents, they have the right, by law, to request the qualifications of their child’s teachers</a:t>
            </a:r>
            <a:r>
              <a:rPr lang="en-US"/>
              <a:t>.</a:t>
            </a:r>
            <a:endParaRPr/>
          </a:p>
          <a:p>
            <a:pPr marL="0" lvl="0" indent="-76200" algn="l" rtl="0">
              <a:spcBef>
                <a:spcPts val="0"/>
              </a:spcBef>
              <a:spcAft>
                <a:spcPts val="0"/>
              </a:spcAft>
              <a:buClr>
                <a:schemeClr val="dk1"/>
              </a:buClr>
              <a:buSzPts val="1200"/>
              <a:buFont typeface="Calibri"/>
              <a:buChar char="-"/>
            </a:pPr>
            <a:r>
              <a:rPr lang="en-US"/>
              <a:t>  Explain the process/simple procedure for parents to make this request</a:t>
            </a:r>
            <a:endParaRPr/>
          </a:p>
          <a:p>
            <a:pPr marL="0" lvl="0" indent="-76200" algn="l" rtl="0">
              <a:spcBef>
                <a:spcPts val="0"/>
              </a:spcBef>
              <a:spcAft>
                <a:spcPts val="0"/>
              </a:spcAft>
              <a:buClr>
                <a:schemeClr val="dk1"/>
              </a:buClr>
              <a:buSzPts val="1200"/>
              <a:buFont typeface="Calibri"/>
              <a:buChar char="-"/>
            </a:pPr>
            <a:r>
              <a:rPr lang="en-US"/>
              <a:t>  Have extra copies of the request form available for all parents in attendance.  </a:t>
            </a:r>
            <a:endParaRPr/>
          </a:p>
          <a:p>
            <a:pPr marL="0" lvl="0" indent="-76200" algn="l" rtl="0">
              <a:spcBef>
                <a:spcPts val="0"/>
              </a:spcBef>
              <a:spcAft>
                <a:spcPts val="0"/>
              </a:spcAft>
              <a:buClr>
                <a:schemeClr val="dk1"/>
              </a:buClr>
              <a:buSzPts val="1200"/>
              <a:buFont typeface="Calibri"/>
              <a:buChar char="-"/>
            </a:pPr>
            <a:r>
              <a:rPr lang="en-US"/>
              <a:t>  Give them a contact person in case they have any questions.</a:t>
            </a:r>
            <a:endParaRPr/>
          </a:p>
          <a:p>
            <a:pPr marL="0" lvl="0" indent="0" algn="l" rtl="0">
              <a:spcBef>
                <a:spcPts val="0"/>
              </a:spcBef>
              <a:spcAft>
                <a:spcPts val="0"/>
              </a:spcAft>
              <a:buClr>
                <a:schemeClr val="dk1"/>
              </a:buClr>
              <a:buSzPts val="1200"/>
              <a:buFont typeface="Calibri"/>
              <a:buNone/>
            </a:pPr>
            <a:endParaRPr/>
          </a:p>
          <a:p>
            <a:pPr marL="0" marR="0" lvl="0" indent="-76200" algn="l" rtl="0">
              <a:lnSpc>
                <a:spcPct val="100000"/>
              </a:lnSpc>
              <a:spcBef>
                <a:spcPts val="0"/>
              </a:spcBef>
              <a:spcAft>
                <a:spcPts val="0"/>
              </a:spcAft>
              <a:buClr>
                <a:schemeClr val="dk1"/>
              </a:buClr>
              <a:buSzPts val="1200"/>
              <a:buFont typeface="Calibri"/>
              <a:buChar char="-"/>
            </a:pPr>
            <a:r>
              <a:rPr lang="en-US" u="none"/>
              <a:t>  </a:t>
            </a:r>
            <a:r>
              <a:rPr lang="en-US" u="sng"/>
              <a:t>Important</a:t>
            </a:r>
            <a:r>
              <a:rPr lang="en-US" u="none"/>
              <a:t>:  Parents should leave the meeting being able to answer the following question:  </a:t>
            </a:r>
            <a:r>
              <a:rPr lang="en-US" b="1" u="none"/>
              <a:t>Do you know the process for requesting the qualifications of your child’s teachers?  </a:t>
            </a:r>
            <a:r>
              <a:rPr lang="en-US" b="0" u="none"/>
              <a:t>(Parents should be able to discuss the process that is in place for requesting teacher qualifications.)</a:t>
            </a:r>
            <a:endParaRPr b="1" u="sng"/>
          </a:p>
          <a:p>
            <a:pPr marL="0" lvl="0" indent="0" algn="l" rtl="0">
              <a:spcBef>
                <a:spcPts val="0"/>
              </a:spcBef>
              <a:spcAft>
                <a:spcPts val="0"/>
              </a:spcAft>
              <a:buClr>
                <a:schemeClr val="dk1"/>
              </a:buClr>
              <a:buSzPts val="1200"/>
              <a:buFont typeface="Calibri"/>
              <a:buNone/>
            </a:pPr>
            <a:endParaRPr/>
          </a:p>
        </p:txBody>
      </p:sp>
      <p:sp>
        <p:nvSpPr>
          <p:cNvPr id="234" name="Google Shape;234;p12: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1413767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3: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a:t>
            </a:r>
            <a:endParaRPr/>
          </a:p>
          <a:p>
            <a:pPr marL="0" lvl="0" indent="0" algn="l" rtl="0">
              <a:spcBef>
                <a:spcPts val="0"/>
              </a:spcBef>
              <a:spcAft>
                <a:spcPts val="0"/>
              </a:spcAft>
              <a:buNone/>
            </a:pPr>
            <a:endParaRPr/>
          </a:p>
          <a:p>
            <a:pPr marL="0" lvl="0" indent="-76200" algn="l" rtl="0">
              <a:spcBef>
                <a:spcPts val="0"/>
              </a:spcBef>
              <a:spcAft>
                <a:spcPts val="0"/>
              </a:spcAft>
              <a:buClr>
                <a:schemeClr val="dk1"/>
              </a:buClr>
              <a:buSzPts val="1200"/>
              <a:buFont typeface="Calibri"/>
              <a:buChar char="-"/>
            </a:pPr>
            <a:r>
              <a:rPr lang="en-US"/>
              <a:t>  That the annual evaluation of the parental involvement plan is an NCLB requirement</a:t>
            </a:r>
            <a:endParaRPr/>
          </a:p>
          <a:p>
            <a:pPr marL="0" lvl="0" indent="-76200" algn="l" rtl="0">
              <a:spcBef>
                <a:spcPts val="0"/>
              </a:spcBef>
              <a:spcAft>
                <a:spcPts val="0"/>
              </a:spcAft>
              <a:buClr>
                <a:schemeClr val="dk1"/>
              </a:buClr>
              <a:buSzPts val="1200"/>
              <a:buFont typeface="Calibri"/>
              <a:buChar char="-"/>
            </a:pPr>
            <a:r>
              <a:rPr lang="en-US"/>
              <a:t>  The requirements for the evaluation.  Emphasize that the purpose of the evaluation is to ultimately improve the academic quality of the school.</a:t>
            </a:r>
            <a:endParaRPr/>
          </a:p>
          <a:p>
            <a:pPr marL="0" lvl="0" indent="-76200" algn="l" rtl="0">
              <a:spcBef>
                <a:spcPts val="0"/>
              </a:spcBef>
              <a:spcAft>
                <a:spcPts val="0"/>
              </a:spcAft>
              <a:buClr>
                <a:schemeClr val="dk1"/>
              </a:buClr>
              <a:buSzPts val="1200"/>
              <a:buFont typeface="Calibri"/>
              <a:buChar char="-"/>
            </a:pPr>
            <a:r>
              <a:rPr lang="en-US"/>
              <a:t>  Clearly state the process and timeline that is in place for conducting the annual evaluation and how </a:t>
            </a:r>
            <a:r>
              <a:rPr lang="en-US" u="sng"/>
              <a:t>all</a:t>
            </a:r>
            <a:r>
              <a:rPr lang="en-US" u="none"/>
              <a:t> Title I parents have the opportunity for input and that their input is needed by the LEA and school.</a:t>
            </a:r>
            <a:endParaRPr/>
          </a:p>
          <a:p>
            <a:pPr marL="0" lvl="0" indent="0" algn="l" rtl="0">
              <a:spcBef>
                <a:spcPts val="0"/>
              </a:spcBef>
              <a:spcAft>
                <a:spcPts val="0"/>
              </a:spcAft>
              <a:buClr>
                <a:schemeClr val="dk1"/>
              </a:buClr>
              <a:buSzPts val="1200"/>
              <a:buFont typeface="Calibri"/>
              <a:buNone/>
            </a:pPr>
            <a:endParaRPr u="none"/>
          </a:p>
          <a:p>
            <a:pPr marL="0" lvl="0" indent="0" algn="l" rtl="0">
              <a:spcBef>
                <a:spcPts val="0"/>
              </a:spcBef>
              <a:spcAft>
                <a:spcPts val="0"/>
              </a:spcAft>
              <a:buClr>
                <a:schemeClr val="dk1"/>
              </a:buClr>
              <a:buSzPts val="1200"/>
              <a:buFont typeface="Calibri"/>
              <a:buNone/>
            </a:pPr>
            <a:r>
              <a:rPr lang="en-US" u="sng"/>
              <a:t>Important</a:t>
            </a:r>
            <a:r>
              <a:rPr lang="en-US" u="none"/>
              <a:t>:  Parents should leave the meeting being able to answer the following question:  </a:t>
            </a:r>
            <a:r>
              <a:rPr lang="en-US" b="1" u="none"/>
              <a:t>What is the process for you to be involved in the annual evaluation of your LEA’s Parental Involvement plan.  </a:t>
            </a:r>
            <a:r>
              <a:rPr lang="en-US" b="0" u="none"/>
              <a:t>(Parents should be able to discuss the process that is in place for their involvement.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42" name="Google Shape;242;p13: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70254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4: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4: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88253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2: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2: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136003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3: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a:t>
            </a:r>
            <a:endParaRPr/>
          </a:p>
          <a:p>
            <a:pPr marL="0" lvl="0" indent="0" algn="l" rtl="0">
              <a:spcBef>
                <a:spcPts val="0"/>
              </a:spcBef>
              <a:spcAft>
                <a:spcPts val="0"/>
              </a:spcAft>
              <a:buNone/>
            </a:pPr>
            <a:endParaRPr/>
          </a:p>
          <a:p>
            <a:pPr marL="0" lvl="0" indent="-76200" algn="l" rtl="0">
              <a:spcBef>
                <a:spcPts val="0"/>
              </a:spcBef>
              <a:spcAft>
                <a:spcPts val="0"/>
              </a:spcAft>
              <a:buClr>
                <a:schemeClr val="dk1"/>
              </a:buClr>
              <a:buSzPts val="1200"/>
              <a:buFont typeface="Calibri"/>
              <a:buChar char="-"/>
            </a:pPr>
            <a:r>
              <a:rPr lang="en-US"/>
              <a:t>  How you want them to walk away from the meeting with 10 key questions answered about Title I and Parental Involvement.  (The 10 questions continue onto the next slide.) </a:t>
            </a:r>
            <a:endParaRPr/>
          </a:p>
          <a:p>
            <a:pPr marL="0" lvl="0" indent="0" algn="l" rtl="0">
              <a:spcBef>
                <a:spcPts val="0"/>
              </a:spcBef>
              <a:spcAft>
                <a:spcPts val="0"/>
              </a:spcAft>
              <a:buClr>
                <a:schemeClr val="dk1"/>
              </a:buClr>
              <a:buSzPts val="1200"/>
              <a:buFont typeface="Calibri"/>
              <a:buNone/>
            </a:pPr>
            <a:endParaRPr/>
          </a:p>
        </p:txBody>
      </p:sp>
      <p:sp>
        <p:nvSpPr>
          <p:cNvPr id="163" name="Google Shape;163;p3: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913946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4: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  The last question “</a:t>
            </a:r>
            <a:r>
              <a:rPr lang="en-US" i="1"/>
              <a:t>How can I be involved in all of these things I’m learning about</a:t>
            </a:r>
            <a:r>
              <a:rPr lang="en-US"/>
              <a:t>?” should be emphasized as a common theme which will be addressed throughout the meeting as each topic is discussed.  It is every Title I parent’s right to be involved in all Title I plans and activities.</a:t>
            </a:r>
            <a:endParaRPr/>
          </a:p>
          <a:p>
            <a:pPr marL="0" lvl="0" indent="0" algn="l" rtl="0">
              <a:spcBef>
                <a:spcPts val="0"/>
              </a:spcBef>
              <a:spcAft>
                <a:spcPts val="0"/>
              </a:spcAft>
              <a:buNone/>
            </a:pPr>
            <a:r>
              <a:rPr lang="en-US"/>
              <a:t>		</a:t>
            </a:r>
            <a:endParaRPr/>
          </a:p>
        </p:txBody>
      </p:sp>
      <p:sp>
        <p:nvSpPr>
          <p:cNvPr id="171" name="Google Shape;171;p4: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4085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5: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	</a:t>
            </a:r>
            <a:endParaRPr/>
          </a:p>
          <a:p>
            <a:pPr marL="0" lvl="0" indent="0" algn="l" rtl="0">
              <a:spcBef>
                <a:spcPts val="0"/>
              </a:spcBef>
              <a:spcAft>
                <a:spcPts val="0"/>
              </a:spcAft>
              <a:buNone/>
            </a:pPr>
            <a:endParaRPr/>
          </a:p>
          <a:p>
            <a:pPr marL="0" lvl="0" indent="-76200" algn="l" rtl="0">
              <a:spcBef>
                <a:spcPts val="0"/>
              </a:spcBef>
              <a:spcAft>
                <a:spcPts val="0"/>
              </a:spcAft>
              <a:buClr>
                <a:schemeClr val="dk1"/>
              </a:buClr>
              <a:buSzPts val="1200"/>
              <a:buFont typeface="Calibri"/>
              <a:buChar char="-"/>
            </a:pPr>
            <a:r>
              <a:rPr lang="en-US"/>
              <a:t>  How being in a Title I school means more money to help students who are struggling in school</a:t>
            </a:r>
            <a:endParaRPr/>
          </a:p>
          <a:p>
            <a:pPr marL="0" lvl="0" indent="0" algn="l" rtl="0">
              <a:spcBef>
                <a:spcPts val="0"/>
              </a:spcBef>
              <a:spcAft>
                <a:spcPts val="0"/>
              </a:spcAft>
              <a:buNone/>
            </a:pPr>
            <a:r>
              <a:rPr lang="en-US"/>
              <a:t>-  Give examples of how Title I monies will be used to assist students at the school.</a:t>
            </a:r>
            <a:endParaRPr/>
          </a:p>
          <a:p>
            <a:pPr marL="0" lvl="0" indent="-76200" algn="l" rtl="0">
              <a:spcBef>
                <a:spcPts val="0"/>
              </a:spcBef>
              <a:spcAft>
                <a:spcPts val="0"/>
              </a:spcAft>
              <a:buClr>
                <a:schemeClr val="dk1"/>
              </a:buClr>
              <a:buSzPts val="1200"/>
              <a:buFont typeface="Calibri"/>
              <a:buChar char="-"/>
            </a:pPr>
            <a:r>
              <a:rPr lang="en-US"/>
              <a:t>  Give examples of how Title I monies will be used to assist parents.</a:t>
            </a:r>
            <a:endParaRPr/>
          </a:p>
          <a:p>
            <a:pPr marL="0" lvl="0" indent="-76200" algn="l" rtl="0">
              <a:spcBef>
                <a:spcPts val="0"/>
              </a:spcBef>
              <a:spcAft>
                <a:spcPts val="0"/>
              </a:spcAft>
              <a:buClr>
                <a:schemeClr val="dk1"/>
              </a:buClr>
              <a:buSzPts val="1200"/>
              <a:buFont typeface="Calibri"/>
              <a:buChar char="-"/>
            </a:pPr>
            <a:r>
              <a:rPr lang="en-US"/>
              <a:t>  (Consider giving demonstrations of programs used or allow parents to visit work stations and experience what the student experiences.)  ít</a:t>
            </a:r>
            <a:endParaRPr/>
          </a:p>
          <a:p>
            <a:pPr marL="0" lvl="0" indent="0" algn="l" rtl="0">
              <a:spcBef>
                <a:spcPts val="0"/>
              </a:spcBef>
              <a:spcAft>
                <a:spcPts val="0"/>
              </a:spcAft>
              <a:buNone/>
            </a:pPr>
            <a:r>
              <a:rPr lang="en-US"/>
              <a:t>-  Explain that </a:t>
            </a:r>
            <a:r>
              <a:rPr lang="en-US" u="sng"/>
              <a:t>a big part of Title I means parents’ rights, by law, to be involved in decisions made at the school level and at the LEA level</a:t>
            </a:r>
            <a:r>
              <a:rPr lang="en-US"/>
              <a:t>. (This will be discussed throughout the meeting.)</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b="0">
                <a:solidFill>
                  <a:srgbClr val="205867"/>
                </a:solidFill>
              </a:rPr>
              <a:t>Important:  Parents should leave the meeting being able to answer the following question:  </a:t>
            </a:r>
            <a:r>
              <a:rPr lang="en-US" b="1">
                <a:solidFill>
                  <a:srgbClr val="205867"/>
                </a:solidFill>
              </a:rPr>
              <a:t>What does it mean to be a Title I school? </a:t>
            </a:r>
            <a:r>
              <a:rPr lang="en-US" b="0">
                <a:solidFill>
                  <a:srgbClr val="205867"/>
                </a:solidFill>
              </a:rPr>
              <a:t>(They should be able to answer the question and give a couple of examples of how Title I funds are being used at their school.)</a:t>
            </a:r>
            <a:endParaRPr b="1">
              <a:solidFill>
                <a:srgbClr val="205867"/>
              </a:solidFill>
            </a:endParaRPr>
          </a:p>
          <a:p>
            <a:pPr marL="0" lvl="0" indent="0" algn="l" rtl="0">
              <a:spcBef>
                <a:spcPts val="0"/>
              </a:spcBef>
              <a:spcAft>
                <a:spcPts val="0"/>
              </a:spcAft>
              <a:buNone/>
            </a:pPr>
            <a:r>
              <a:rPr lang="en-US"/>
              <a:t>	</a:t>
            </a:r>
            <a:endParaRPr/>
          </a:p>
        </p:txBody>
      </p:sp>
      <p:sp>
        <p:nvSpPr>
          <p:cNvPr id="179" name="Google Shape;179;p5: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4222134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6: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1110"/>
              <a:t>Discuss:	</a:t>
            </a:r>
            <a:endParaRPr/>
          </a:p>
          <a:p>
            <a:pPr marL="0" lvl="0" indent="0" algn="l" rtl="0">
              <a:lnSpc>
                <a:spcPct val="90000"/>
              </a:lnSpc>
              <a:spcBef>
                <a:spcPts val="0"/>
              </a:spcBef>
              <a:spcAft>
                <a:spcPts val="0"/>
              </a:spcAft>
              <a:buNone/>
            </a:pPr>
            <a:r>
              <a:rPr lang="en-US" sz="1110"/>
              <a:t>-  What the LEA’s Title I allocation is.</a:t>
            </a:r>
            <a:endParaRPr/>
          </a:p>
          <a:p>
            <a:pPr marL="0" lvl="0" indent="0" algn="l" rtl="0">
              <a:lnSpc>
                <a:spcPct val="90000"/>
              </a:lnSpc>
              <a:spcBef>
                <a:spcPts val="0"/>
              </a:spcBef>
              <a:spcAft>
                <a:spcPts val="0"/>
              </a:spcAft>
              <a:buNone/>
            </a:pPr>
            <a:r>
              <a:rPr lang="en-US" sz="1110"/>
              <a:t>-  What the 1% amount is.</a:t>
            </a:r>
            <a:endParaRPr/>
          </a:p>
          <a:p>
            <a:pPr marL="0" lvl="0" indent="-70485" algn="l" rtl="0">
              <a:lnSpc>
                <a:spcPct val="90000"/>
              </a:lnSpc>
              <a:spcBef>
                <a:spcPts val="0"/>
              </a:spcBef>
              <a:spcAft>
                <a:spcPts val="0"/>
              </a:spcAft>
              <a:buClr>
                <a:schemeClr val="dk1"/>
              </a:buClr>
              <a:buSzPts val="1110"/>
              <a:buFont typeface="Calibri"/>
              <a:buChar char="-"/>
            </a:pPr>
            <a:r>
              <a:rPr lang="en-US" sz="1110"/>
              <a:t>  How much of the 1% (Up to 5%) was reserved, off the top, at the LEA for System-wide initiatives.  Give examples of the system-wide initiatives.</a:t>
            </a:r>
            <a:endParaRPr sz="1110"/>
          </a:p>
          <a:p>
            <a:pPr marL="0" lvl="0" indent="0" algn="l" rtl="0">
              <a:lnSpc>
                <a:spcPct val="90000"/>
              </a:lnSpc>
              <a:spcBef>
                <a:spcPts val="0"/>
              </a:spcBef>
              <a:spcAft>
                <a:spcPts val="0"/>
              </a:spcAft>
              <a:buNone/>
            </a:pPr>
            <a:r>
              <a:rPr lang="en-US" sz="1110"/>
              <a:t>-  Give parents the amount (the 95% amount) that is shared by all the Title I schools in the school system.</a:t>
            </a:r>
            <a:endParaRPr/>
          </a:p>
          <a:p>
            <a:pPr marL="0" lvl="0" indent="-70485" algn="l" rtl="0">
              <a:lnSpc>
                <a:spcPct val="90000"/>
              </a:lnSpc>
              <a:spcBef>
                <a:spcPts val="0"/>
              </a:spcBef>
              <a:spcAft>
                <a:spcPts val="0"/>
              </a:spcAft>
              <a:buClr>
                <a:srgbClr val="205867"/>
              </a:buClr>
              <a:buSzPts val="1110"/>
              <a:buFont typeface="Calibri"/>
              <a:buChar char="-"/>
            </a:pPr>
            <a:r>
              <a:rPr lang="en-US" sz="1110" b="0">
                <a:solidFill>
                  <a:srgbClr val="205867"/>
                </a:solidFill>
              </a:rPr>
              <a:t>  Give the amount your school received for parental involvement (Your school’s portion of the 95% of the 1%).</a:t>
            </a:r>
            <a:endParaRPr/>
          </a:p>
          <a:p>
            <a:pPr marL="0" lvl="0" indent="-70485" algn="l" rtl="0">
              <a:lnSpc>
                <a:spcPct val="90000"/>
              </a:lnSpc>
              <a:spcBef>
                <a:spcPts val="0"/>
              </a:spcBef>
              <a:spcAft>
                <a:spcPts val="0"/>
              </a:spcAft>
              <a:buClr>
                <a:srgbClr val="205867"/>
              </a:buClr>
              <a:buSzPts val="1110"/>
              <a:buFont typeface="Calibri"/>
              <a:buChar char="-"/>
            </a:pPr>
            <a:r>
              <a:rPr lang="en-US" sz="1110" b="0">
                <a:solidFill>
                  <a:srgbClr val="205867"/>
                </a:solidFill>
              </a:rPr>
              <a:t>  How there is a committee (LEA Advisory Committee) that makes decisions on funds reserved and on funds allocated to the Title I schools.</a:t>
            </a:r>
            <a:endParaRPr/>
          </a:p>
          <a:p>
            <a:pPr marL="0" lvl="0" indent="-70485" algn="l" rtl="0">
              <a:lnSpc>
                <a:spcPct val="90000"/>
              </a:lnSpc>
              <a:spcBef>
                <a:spcPts val="0"/>
              </a:spcBef>
              <a:spcAft>
                <a:spcPts val="0"/>
              </a:spcAft>
              <a:buClr>
                <a:srgbClr val="205867"/>
              </a:buClr>
              <a:buSzPts val="1110"/>
              <a:buFont typeface="Calibri"/>
              <a:buChar char="-"/>
            </a:pPr>
            <a:r>
              <a:rPr lang="en-US" sz="1110" b="0">
                <a:solidFill>
                  <a:srgbClr val="205867"/>
                </a:solidFill>
              </a:rPr>
              <a:t>  That </a:t>
            </a:r>
            <a:r>
              <a:rPr lang="en-US" sz="1110" b="0" u="sng">
                <a:solidFill>
                  <a:srgbClr val="205867"/>
                </a:solidFill>
              </a:rPr>
              <a:t>Title I parents have the right, by law, to be involved in decisions on how the 1% set-aside is spent (both at the LEA and at their school)</a:t>
            </a:r>
            <a:endParaRPr/>
          </a:p>
          <a:p>
            <a:pPr marL="0" lvl="0" indent="0" algn="l" rtl="0">
              <a:lnSpc>
                <a:spcPct val="90000"/>
              </a:lnSpc>
              <a:spcBef>
                <a:spcPts val="0"/>
              </a:spcBef>
              <a:spcAft>
                <a:spcPts val="0"/>
              </a:spcAft>
              <a:buNone/>
            </a:pPr>
            <a:r>
              <a:rPr lang="en-US" sz="1110" b="0">
                <a:solidFill>
                  <a:srgbClr val="205867"/>
                </a:solidFill>
              </a:rPr>
              <a:t>-  The timeline for the LEA Advisory Committee’s work.  How parents will be reminded and informed of the committee’s work so they may give timely input.</a:t>
            </a:r>
            <a:endParaRPr/>
          </a:p>
          <a:p>
            <a:pPr marL="0" lvl="0" indent="0" algn="l" rtl="0">
              <a:lnSpc>
                <a:spcPct val="90000"/>
              </a:lnSpc>
              <a:spcBef>
                <a:spcPts val="0"/>
              </a:spcBef>
              <a:spcAft>
                <a:spcPts val="0"/>
              </a:spcAft>
              <a:buNone/>
            </a:pPr>
            <a:r>
              <a:rPr lang="en-US" sz="1110" b="0">
                <a:solidFill>
                  <a:srgbClr val="205867"/>
                </a:solidFill>
              </a:rPr>
              <a:t>-  Clearly state the process that is in place for </a:t>
            </a:r>
            <a:r>
              <a:rPr lang="en-US" sz="1110" b="0" u="sng">
                <a:solidFill>
                  <a:srgbClr val="205867"/>
                </a:solidFill>
              </a:rPr>
              <a:t>all</a:t>
            </a:r>
            <a:r>
              <a:rPr lang="en-US" sz="1110" b="0">
                <a:solidFill>
                  <a:srgbClr val="205867"/>
                </a:solidFill>
              </a:rPr>
              <a:t> Title I parents to have the opportunity for input on how the 1% funds are spent.</a:t>
            </a:r>
            <a:endParaRPr/>
          </a:p>
          <a:p>
            <a:pPr marL="0" lvl="0" indent="0" algn="l" rtl="0">
              <a:lnSpc>
                <a:spcPct val="90000"/>
              </a:lnSpc>
              <a:spcBef>
                <a:spcPts val="0"/>
              </a:spcBef>
              <a:spcAft>
                <a:spcPts val="0"/>
              </a:spcAft>
              <a:buNone/>
            </a:pPr>
            <a:endParaRPr sz="1110" b="0">
              <a:solidFill>
                <a:srgbClr val="205867"/>
              </a:solidFill>
            </a:endParaRPr>
          </a:p>
          <a:p>
            <a:pPr marL="0" lvl="0" indent="0" algn="l" rtl="0">
              <a:lnSpc>
                <a:spcPct val="90000"/>
              </a:lnSpc>
              <a:spcBef>
                <a:spcPts val="0"/>
              </a:spcBef>
              <a:spcAft>
                <a:spcPts val="0"/>
              </a:spcAft>
              <a:buNone/>
            </a:pPr>
            <a:r>
              <a:rPr lang="en-US" sz="1110" b="0" u="sng">
                <a:solidFill>
                  <a:srgbClr val="205867"/>
                </a:solidFill>
              </a:rPr>
              <a:t>Important</a:t>
            </a:r>
            <a:r>
              <a:rPr lang="en-US" sz="1110" b="0">
                <a:solidFill>
                  <a:srgbClr val="205867"/>
                </a:solidFill>
              </a:rPr>
              <a:t>:  Parents should leave the meeting being able to answer the following question:  </a:t>
            </a:r>
            <a:r>
              <a:rPr lang="en-US" sz="1110" b="1">
                <a:solidFill>
                  <a:srgbClr val="205867"/>
                </a:solidFill>
              </a:rPr>
              <a:t>What is the 1% set-aside, and how can you be involved in decisions regarding how the money is used? </a:t>
            </a:r>
            <a:endParaRPr/>
          </a:p>
          <a:p>
            <a:pPr marL="0" lvl="0" indent="0" algn="l" rtl="0">
              <a:lnSpc>
                <a:spcPct val="90000"/>
              </a:lnSpc>
              <a:spcBef>
                <a:spcPts val="0"/>
              </a:spcBef>
              <a:spcAft>
                <a:spcPts val="0"/>
              </a:spcAft>
              <a:buNone/>
            </a:pPr>
            <a:r>
              <a:rPr lang="en-US" sz="1110"/>
              <a:t>(Parents should be able to discuss the process that is in place for their involvement in decisions regarding the 1% set-aside, both for system-wide initiatives and school-level activities.)	</a:t>
            </a:r>
            <a:endParaRPr sz="1110"/>
          </a:p>
          <a:p>
            <a:pPr marL="0" lvl="0" indent="0" algn="l" rtl="0">
              <a:lnSpc>
                <a:spcPct val="90000"/>
              </a:lnSpc>
              <a:spcBef>
                <a:spcPts val="0"/>
              </a:spcBef>
              <a:spcAft>
                <a:spcPts val="0"/>
              </a:spcAft>
              <a:buNone/>
            </a:pPr>
            <a:r>
              <a:rPr lang="en-US" sz="1110"/>
              <a:t>	</a:t>
            </a:r>
            <a:endParaRPr/>
          </a:p>
        </p:txBody>
      </p:sp>
      <p:sp>
        <p:nvSpPr>
          <p:cNvPr id="187" name="Google Shape;187;p6: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033359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	</a:t>
            </a:r>
            <a:endParaRPr/>
          </a:p>
          <a:p>
            <a:pPr marL="0" lvl="0" indent="0" algn="l" rtl="0">
              <a:spcBef>
                <a:spcPts val="0"/>
              </a:spcBef>
              <a:spcAft>
                <a:spcPts val="0"/>
              </a:spcAft>
              <a:buNone/>
            </a:pPr>
            <a:endParaRPr/>
          </a:p>
          <a:p>
            <a:pPr marL="0" lvl="0" indent="0" algn="l" rtl="0">
              <a:spcBef>
                <a:spcPts val="0"/>
              </a:spcBef>
              <a:spcAft>
                <a:spcPts val="0"/>
              </a:spcAft>
              <a:buNone/>
            </a:pPr>
            <a:r>
              <a:rPr lang="en-US"/>
              <a:t>-  The process and timeline for how the LEA Title I Plan is developed</a:t>
            </a:r>
            <a:endParaRPr/>
          </a:p>
          <a:p>
            <a:pPr marL="0" lvl="0" indent="0" algn="l" rtl="0">
              <a:spcBef>
                <a:spcPts val="0"/>
              </a:spcBef>
              <a:spcAft>
                <a:spcPts val="0"/>
              </a:spcAft>
              <a:buNone/>
            </a:pPr>
            <a:r>
              <a:rPr lang="en-US" b="0">
                <a:solidFill>
                  <a:srgbClr val="205867"/>
                </a:solidFill>
              </a:rPr>
              <a:t>-  How parents will be informed of the plan’s progress, including draft plans for review</a:t>
            </a:r>
            <a:endParaRPr/>
          </a:p>
          <a:p>
            <a:pPr marL="0" lvl="0" indent="0" algn="l" rtl="0">
              <a:spcBef>
                <a:spcPts val="0"/>
              </a:spcBef>
              <a:spcAft>
                <a:spcPts val="0"/>
              </a:spcAft>
              <a:buNone/>
            </a:pPr>
            <a:r>
              <a:rPr lang="en-US" b="0">
                <a:solidFill>
                  <a:srgbClr val="205867"/>
                </a:solidFill>
              </a:rPr>
              <a:t>-  </a:t>
            </a:r>
            <a:r>
              <a:rPr lang="en-US" b="0" u="sng">
                <a:solidFill>
                  <a:srgbClr val="205867"/>
                </a:solidFill>
              </a:rPr>
              <a:t>How parents have the right, by law, to be involved by giving input to the committee on the Title I Plan</a:t>
            </a:r>
            <a:endParaRPr b="0">
              <a:solidFill>
                <a:srgbClr val="205867"/>
              </a:solidFill>
            </a:endParaRPr>
          </a:p>
          <a:p>
            <a:pPr marL="0" lvl="0" indent="-76200" algn="l" rtl="0">
              <a:spcBef>
                <a:spcPts val="0"/>
              </a:spcBef>
              <a:spcAft>
                <a:spcPts val="0"/>
              </a:spcAft>
              <a:buClr>
                <a:srgbClr val="205867"/>
              </a:buClr>
              <a:buSzPts val="1200"/>
              <a:buFont typeface="Calibri"/>
              <a:buChar char="-"/>
            </a:pPr>
            <a:r>
              <a:rPr lang="en-US" b="0">
                <a:solidFill>
                  <a:srgbClr val="205867"/>
                </a:solidFill>
              </a:rPr>
              <a:t>  Clearly state the process that is in place for </a:t>
            </a:r>
            <a:r>
              <a:rPr lang="en-US" b="0" u="sng">
                <a:solidFill>
                  <a:srgbClr val="205867"/>
                </a:solidFill>
              </a:rPr>
              <a:t>all</a:t>
            </a:r>
            <a:r>
              <a:rPr lang="en-US" b="0">
                <a:solidFill>
                  <a:srgbClr val="205867"/>
                </a:solidFill>
              </a:rPr>
              <a:t> Title I parents to have the opportunity for input.</a:t>
            </a:r>
            <a:endParaRPr/>
          </a:p>
          <a:p>
            <a:pPr marL="0" lvl="0" indent="-76200" algn="l" rtl="0">
              <a:spcBef>
                <a:spcPts val="0"/>
              </a:spcBef>
              <a:spcAft>
                <a:spcPts val="0"/>
              </a:spcAft>
              <a:buClr>
                <a:srgbClr val="205867"/>
              </a:buClr>
              <a:buSzPts val="1200"/>
              <a:buFont typeface="Calibri"/>
              <a:buChar char="-"/>
            </a:pPr>
            <a:r>
              <a:rPr lang="en-US" b="0">
                <a:solidFill>
                  <a:srgbClr val="205867"/>
                </a:solidFill>
              </a:rPr>
              <a:t>  Where parents can access the final Title I plan anytime throughout the year.</a:t>
            </a:r>
            <a:endParaRPr/>
          </a:p>
          <a:p>
            <a:pPr marL="0" lvl="0" indent="0" algn="l" rtl="0">
              <a:spcBef>
                <a:spcPts val="0"/>
              </a:spcBef>
              <a:spcAft>
                <a:spcPts val="0"/>
              </a:spcAft>
              <a:buNone/>
            </a:pPr>
            <a:r>
              <a:rPr lang="en-US"/>
              <a:t>	 </a:t>
            </a:r>
            <a:endParaRPr b="0">
              <a:solidFill>
                <a:srgbClr val="205867"/>
              </a:solidFill>
            </a:endParaRPr>
          </a:p>
          <a:p>
            <a:pPr marL="0" lvl="0" indent="0" algn="l" rtl="0">
              <a:spcBef>
                <a:spcPts val="0"/>
              </a:spcBef>
              <a:spcAft>
                <a:spcPts val="0"/>
              </a:spcAft>
              <a:buNone/>
            </a:pPr>
            <a:r>
              <a:rPr lang="en-US" b="1">
                <a:solidFill>
                  <a:srgbClr val="205867"/>
                </a:solidFill>
              </a:rPr>
              <a:t>Important:  </a:t>
            </a:r>
            <a:endParaRPr/>
          </a:p>
          <a:p>
            <a:pPr marL="0" lvl="0" indent="0" algn="l" rtl="0">
              <a:spcBef>
                <a:spcPts val="0"/>
              </a:spcBef>
              <a:spcAft>
                <a:spcPts val="0"/>
              </a:spcAft>
              <a:buNone/>
            </a:pPr>
            <a:r>
              <a:rPr lang="en-US" b="0">
                <a:solidFill>
                  <a:srgbClr val="205867"/>
                </a:solidFill>
              </a:rPr>
              <a:t>Parents should leave the meeting being able to answer the following question:  </a:t>
            </a:r>
            <a:r>
              <a:rPr lang="en-US" b="1">
                <a:solidFill>
                  <a:srgbClr val="205867"/>
                </a:solidFill>
              </a:rPr>
              <a:t>What is the LEA Title I Plan, and how can you be involved in decisions regarding the plan?  </a:t>
            </a:r>
            <a:r>
              <a:rPr lang="en-US"/>
              <a:t>(Parents should be able to discuss the process that is in place for their involvement in decisions regarding the Title I Plan.)	</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
        <p:nvSpPr>
          <p:cNvPr id="195" name="Google Shape;195;p7: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526135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8: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Distribute the LEA Parental Involvement Plan.</a:t>
            </a:r>
            <a:endParaRPr/>
          </a:p>
          <a:p>
            <a:pPr marL="0" lvl="0" indent="0" algn="l" rtl="0">
              <a:spcBef>
                <a:spcPts val="0"/>
              </a:spcBef>
              <a:spcAft>
                <a:spcPts val="0"/>
              </a:spcAft>
              <a:buNone/>
            </a:pPr>
            <a:endParaRPr/>
          </a:p>
          <a:p>
            <a:pPr marL="0" lvl="0" indent="0" algn="l" rtl="0">
              <a:spcBef>
                <a:spcPts val="0"/>
              </a:spcBef>
              <a:spcAft>
                <a:spcPts val="0"/>
              </a:spcAft>
              <a:buNone/>
            </a:pPr>
            <a:r>
              <a:rPr lang="en-US"/>
              <a:t>Discuss:	</a:t>
            </a:r>
            <a:endParaRPr/>
          </a:p>
          <a:p>
            <a:pPr marL="0" lvl="0" indent="-76200" algn="l" rtl="0">
              <a:spcBef>
                <a:spcPts val="0"/>
              </a:spcBef>
              <a:spcAft>
                <a:spcPts val="0"/>
              </a:spcAft>
              <a:buClr>
                <a:schemeClr val="dk1"/>
              </a:buClr>
              <a:buSzPts val="1200"/>
              <a:buFont typeface="Calibri"/>
              <a:buChar char="-"/>
            </a:pPr>
            <a:r>
              <a:rPr lang="en-US"/>
              <a:t>  Key components of the plan. 	</a:t>
            </a:r>
            <a:endParaRPr b="0">
              <a:solidFill>
                <a:srgbClr val="205867"/>
              </a:solidFill>
            </a:endParaRPr>
          </a:p>
          <a:p>
            <a:pPr marL="0" lvl="0" indent="0" algn="l" rtl="0">
              <a:spcBef>
                <a:spcPts val="0"/>
              </a:spcBef>
              <a:spcAft>
                <a:spcPts val="0"/>
              </a:spcAft>
              <a:buNone/>
            </a:pPr>
            <a:r>
              <a:rPr lang="en-US" b="0">
                <a:solidFill>
                  <a:srgbClr val="205867"/>
                </a:solidFill>
              </a:rPr>
              <a:t>-  That </a:t>
            </a:r>
            <a:r>
              <a:rPr lang="en-US" b="0" u="sng">
                <a:solidFill>
                  <a:srgbClr val="205867"/>
                </a:solidFill>
              </a:rPr>
              <a:t>Title I parents have the right, by law, to be involved in the development of the LEA Parental Involvement Plan</a:t>
            </a:r>
            <a:endParaRPr/>
          </a:p>
          <a:p>
            <a:pPr marL="0" lvl="0" indent="0" algn="l" rtl="0">
              <a:spcBef>
                <a:spcPts val="0"/>
              </a:spcBef>
              <a:spcAft>
                <a:spcPts val="0"/>
              </a:spcAft>
              <a:buNone/>
            </a:pPr>
            <a:r>
              <a:rPr lang="en-US" b="0">
                <a:solidFill>
                  <a:srgbClr val="205867"/>
                </a:solidFill>
              </a:rPr>
              <a:t>-  What collaborative committee(s) develops the plan.</a:t>
            </a:r>
            <a:endParaRPr/>
          </a:p>
          <a:p>
            <a:pPr marL="0" lvl="0" indent="0" algn="l" rtl="0">
              <a:spcBef>
                <a:spcPts val="0"/>
              </a:spcBef>
              <a:spcAft>
                <a:spcPts val="0"/>
              </a:spcAft>
              <a:buNone/>
            </a:pPr>
            <a:r>
              <a:rPr lang="en-US" b="0">
                <a:solidFill>
                  <a:srgbClr val="205867"/>
                </a:solidFill>
              </a:rPr>
              <a:t>-  The process and timeline for the committee’s work.  How parents will be reminded and informed of the committee’s work so they may give timely input.</a:t>
            </a:r>
            <a:endParaRPr/>
          </a:p>
          <a:p>
            <a:pPr marL="0" lvl="0" indent="0" algn="l" rtl="0">
              <a:spcBef>
                <a:spcPts val="0"/>
              </a:spcBef>
              <a:spcAft>
                <a:spcPts val="0"/>
              </a:spcAft>
              <a:buNone/>
            </a:pPr>
            <a:r>
              <a:rPr lang="en-US" b="0">
                <a:solidFill>
                  <a:srgbClr val="205867"/>
                </a:solidFill>
              </a:rPr>
              <a:t>-  Clearly state the process that is in place for </a:t>
            </a:r>
            <a:r>
              <a:rPr lang="en-US" b="0" u="sng">
                <a:solidFill>
                  <a:srgbClr val="205867"/>
                </a:solidFill>
              </a:rPr>
              <a:t>all</a:t>
            </a:r>
            <a:r>
              <a:rPr lang="en-US" b="0">
                <a:solidFill>
                  <a:srgbClr val="205867"/>
                </a:solidFill>
              </a:rPr>
              <a:t> Title I parents to have the opportunity for input on the LEA Parental Involvement Plan.  Discuss any surveys, focus groups, parent representatives, etc. that are a part of that input.</a:t>
            </a:r>
            <a:endParaRPr/>
          </a:p>
          <a:p>
            <a:pPr marL="0" lvl="0" indent="0" algn="l" rtl="0">
              <a:spcBef>
                <a:spcPts val="0"/>
              </a:spcBef>
              <a:spcAft>
                <a:spcPts val="0"/>
              </a:spcAft>
              <a:buNone/>
            </a:pPr>
            <a:endParaRPr b="0">
              <a:solidFill>
                <a:srgbClr val="205867"/>
              </a:solidFill>
            </a:endParaRPr>
          </a:p>
          <a:p>
            <a:pPr marL="0" lvl="0" indent="0" algn="l" rtl="0">
              <a:spcBef>
                <a:spcPts val="0"/>
              </a:spcBef>
              <a:spcAft>
                <a:spcPts val="0"/>
              </a:spcAft>
              <a:buNone/>
            </a:pPr>
            <a:r>
              <a:rPr lang="en-US" b="0" u="sng">
                <a:solidFill>
                  <a:srgbClr val="205867"/>
                </a:solidFill>
              </a:rPr>
              <a:t>Important</a:t>
            </a:r>
            <a:r>
              <a:rPr lang="en-US" b="0">
                <a:solidFill>
                  <a:srgbClr val="205867"/>
                </a:solidFill>
              </a:rPr>
              <a:t>:  Parents should leave the meeting being able to answer the following question:  </a:t>
            </a:r>
            <a:r>
              <a:rPr lang="en-US" b="1">
                <a:solidFill>
                  <a:srgbClr val="205867"/>
                </a:solidFill>
              </a:rPr>
              <a:t>What is the LEA Parental Involvement Plan, and how can you be involved in the development of the plan?  </a:t>
            </a:r>
            <a:r>
              <a:rPr lang="en-US"/>
              <a:t>(Parents should be able to discuss the process that is in place for their involvement in the development of the LEA Parental Involvement Plan.)	</a:t>
            </a:r>
            <a:endParaRPr/>
          </a:p>
          <a:p>
            <a:pPr marL="0" lvl="0" indent="0" algn="l" rtl="0">
              <a:spcBef>
                <a:spcPts val="0"/>
              </a:spcBef>
              <a:spcAft>
                <a:spcPts val="0"/>
              </a:spcAft>
              <a:buNone/>
            </a:pPr>
            <a:r>
              <a:rPr lang="en-US"/>
              <a:t>	</a:t>
            </a:r>
            <a:endParaRPr/>
          </a:p>
        </p:txBody>
      </p:sp>
      <p:sp>
        <p:nvSpPr>
          <p:cNvPr id="203" name="Google Shape;203;p8: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812869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9: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10"/>
              <a:t>-  Have copies of the complete CIP available for parents to refer to during this discussion (The CIP could very well still be in draft form at the time of this meeting, which presents an excellent opportunity for parent input while the CIP is under development.) Note:  The school’s Parental Involvement Plan (which is the parental section of the CIP) will be addressed on the next slide.</a:t>
            </a:r>
            <a:endParaRPr/>
          </a:p>
          <a:p>
            <a:pPr marL="0" lvl="0" indent="0" algn="l" rtl="0">
              <a:spcBef>
                <a:spcPts val="0"/>
              </a:spcBef>
              <a:spcAft>
                <a:spcPts val="0"/>
              </a:spcAft>
              <a:buNone/>
            </a:pPr>
            <a:r>
              <a:rPr lang="en-US" sz="1110"/>
              <a:t>-  Consider having CIP committee representatives, particularly parent representatives, to share about the work of the committee during these two slides.</a:t>
            </a:r>
            <a:endParaRPr sz="1110"/>
          </a:p>
          <a:p>
            <a:pPr marL="0" lvl="0" indent="0" algn="l" rtl="0">
              <a:spcBef>
                <a:spcPts val="0"/>
              </a:spcBef>
              <a:spcAft>
                <a:spcPts val="0"/>
              </a:spcAft>
              <a:buNone/>
            </a:pPr>
            <a:endParaRPr sz="1110"/>
          </a:p>
          <a:p>
            <a:pPr marL="0" lvl="0" indent="0" algn="l" rtl="0">
              <a:spcBef>
                <a:spcPts val="0"/>
              </a:spcBef>
              <a:spcAft>
                <a:spcPts val="0"/>
              </a:spcAft>
              <a:buNone/>
            </a:pPr>
            <a:r>
              <a:rPr lang="en-US" sz="1110"/>
              <a:t>Discuss:	</a:t>
            </a:r>
            <a:endParaRPr/>
          </a:p>
          <a:p>
            <a:pPr marL="0" lvl="0" indent="-70485" algn="l" rtl="0">
              <a:spcBef>
                <a:spcPts val="0"/>
              </a:spcBef>
              <a:spcAft>
                <a:spcPts val="0"/>
              </a:spcAft>
              <a:buClr>
                <a:schemeClr val="dk1"/>
              </a:buClr>
              <a:buSzPts val="1110"/>
              <a:buFont typeface="Calibri"/>
              <a:buChar char="-"/>
            </a:pPr>
            <a:r>
              <a:rPr lang="en-US" sz="1110"/>
              <a:t>  Key components of the plan.  This is an excellent time to share the school’s academic strengths &amp; weaknesses with parents &amp; how we will need to all work together as partners to meet certain goals, both for the school and for each individual child.</a:t>
            </a:r>
            <a:endParaRPr/>
          </a:p>
          <a:p>
            <a:pPr marL="0" marR="0" lvl="0" indent="0" algn="l" rtl="0">
              <a:lnSpc>
                <a:spcPct val="100000"/>
              </a:lnSpc>
              <a:spcBef>
                <a:spcPts val="0"/>
              </a:spcBef>
              <a:spcAft>
                <a:spcPts val="0"/>
              </a:spcAft>
              <a:buClr>
                <a:srgbClr val="205867"/>
              </a:buClr>
              <a:buSzPts val="1110"/>
              <a:buFont typeface="Calibri"/>
              <a:buNone/>
            </a:pPr>
            <a:r>
              <a:rPr lang="en-US" sz="1110" b="0">
                <a:solidFill>
                  <a:srgbClr val="205867"/>
                </a:solidFill>
              </a:rPr>
              <a:t>-  That </a:t>
            </a:r>
            <a:r>
              <a:rPr lang="en-US" sz="1110" b="0" u="sng">
                <a:solidFill>
                  <a:srgbClr val="205867"/>
                </a:solidFill>
              </a:rPr>
              <a:t>Title I parents have the right, by law, to be involved in the development of the CIP.</a:t>
            </a:r>
            <a:endParaRPr sz="1110"/>
          </a:p>
          <a:p>
            <a:pPr marL="0" lvl="0" indent="-70485" algn="l" rtl="0">
              <a:spcBef>
                <a:spcPts val="0"/>
              </a:spcBef>
              <a:spcAft>
                <a:spcPts val="0"/>
              </a:spcAft>
              <a:buClr>
                <a:schemeClr val="dk1"/>
              </a:buClr>
              <a:buSzPts val="1110"/>
              <a:buFont typeface="Calibri"/>
              <a:buChar char="-"/>
            </a:pPr>
            <a:r>
              <a:rPr lang="en-US" sz="1110"/>
              <a:t>  The process and timeline for the CIP committee’s work and how parents can give input.</a:t>
            </a:r>
            <a:endParaRPr/>
          </a:p>
          <a:p>
            <a:pPr marL="0" lvl="0" indent="-70485" algn="l" rtl="0">
              <a:spcBef>
                <a:spcPts val="0"/>
              </a:spcBef>
              <a:spcAft>
                <a:spcPts val="0"/>
              </a:spcAft>
              <a:buClr>
                <a:schemeClr val="dk1"/>
              </a:buClr>
              <a:buSzPts val="1110"/>
              <a:buFont typeface="Calibri"/>
              <a:buChar char="-"/>
            </a:pPr>
            <a:r>
              <a:rPr lang="en-US" sz="1110"/>
              <a:t>  Introduce parent representatives of the committee</a:t>
            </a:r>
            <a:endParaRPr/>
          </a:p>
          <a:p>
            <a:pPr marL="0" lvl="0" indent="-70485" algn="l" rtl="0">
              <a:spcBef>
                <a:spcPts val="0"/>
              </a:spcBef>
              <a:spcAft>
                <a:spcPts val="0"/>
              </a:spcAft>
              <a:buClr>
                <a:schemeClr val="dk1"/>
              </a:buClr>
              <a:buSzPts val="1110"/>
              <a:buFont typeface="Calibri"/>
              <a:buChar char="-"/>
            </a:pPr>
            <a:r>
              <a:rPr lang="en-US" sz="1110"/>
              <a:t>  Clearly state the process that is in place for </a:t>
            </a:r>
            <a:r>
              <a:rPr lang="en-US" sz="1110" u="sng"/>
              <a:t>all</a:t>
            </a:r>
            <a:r>
              <a:rPr lang="en-US" sz="1110" u="none"/>
              <a:t> Title I parents to have the opportunity  for input on the CIP.</a:t>
            </a:r>
            <a:endParaRPr/>
          </a:p>
          <a:p>
            <a:pPr marL="0" lvl="0" indent="-70485" algn="l" rtl="0">
              <a:spcBef>
                <a:spcPts val="0"/>
              </a:spcBef>
              <a:spcAft>
                <a:spcPts val="0"/>
              </a:spcAft>
              <a:buClr>
                <a:schemeClr val="dk1"/>
              </a:buClr>
              <a:buSzPts val="1110"/>
              <a:buFont typeface="Calibri"/>
              <a:buChar char="-"/>
            </a:pPr>
            <a:r>
              <a:rPr lang="en-US" sz="1110" u="none"/>
              <a:t>  Where parents can find a complete copy of the CIP at any time during the year.</a:t>
            </a:r>
            <a:endParaRPr/>
          </a:p>
          <a:p>
            <a:pPr marL="0" lvl="0" indent="0" algn="l" rtl="0">
              <a:spcBef>
                <a:spcPts val="0"/>
              </a:spcBef>
              <a:spcAft>
                <a:spcPts val="0"/>
              </a:spcAft>
              <a:buClr>
                <a:schemeClr val="dk1"/>
              </a:buClr>
              <a:buSzPts val="1110"/>
              <a:buFont typeface="Calibri"/>
              <a:buNone/>
            </a:pPr>
            <a:endParaRPr sz="1110" u="none"/>
          </a:p>
          <a:p>
            <a:pPr marL="0" lvl="0" indent="0" algn="l" rtl="0">
              <a:spcBef>
                <a:spcPts val="0"/>
              </a:spcBef>
              <a:spcAft>
                <a:spcPts val="0"/>
              </a:spcAft>
              <a:buClr>
                <a:schemeClr val="dk1"/>
              </a:buClr>
              <a:buSzPts val="1110"/>
              <a:buFont typeface="Calibri"/>
              <a:buNone/>
            </a:pPr>
            <a:r>
              <a:rPr lang="en-US" sz="1110" u="sng"/>
              <a:t>Important</a:t>
            </a:r>
            <a:r>
              <a:rPr lang="en-US" sz="1110" u="none"/>
              <a:t>:  Parents should leave the meeting being able to answer the following question:  </a:t>
            </a:r>
            <a:r>
              <a:rPr lang="en-US" sz="1110" b="1" u="none"/>
              <a:t>What is the CIP, and how can you be involved in its development?  </a:t>
            </a:r>
            <a:r>
              <a:rPr lang="en-US" sz="1110" b="0" u="none"/>
              <a:t>(Parents should be able to discuss the process that is in place for their involvement in the development of the CIP.)</a:t>
            </a:r>
            <a:endParaRPr sz="1110" b="1" u="sng"/>
          </a:p>
        </p:txBody>
      </p:sp>
      <p:sp>
        <p:nvSpPr>
          <p:cNvPr id="211" name="Google Shape;211;p9: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889335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pic>
        <p:nvPicPr>
          <p:cNvPr id="17" name="Google Shape;17;p2" descr="C3-HD-BTM.png"/>
          <p:cNvPicPr preferRelativeResize="0"/>
          <p:nvPr/>
        </p:nvPicPr>
        <p:blipFill rotWithShape="1">
          <a:blip r:embed="rId2">
            <a:alphaModFix/>
          </a:blip>
          <a:srcRect/>
          <a:stretch/>
        </p:blipFill>
        <p:spPr>
          <a:xfrm>
            <a:off x="0" y="4995862"/>
            <a:ext cx="9144000" cy="1862138"/>
          </a:xfrm>
          <a:prstGeom prst="rect">
            <a:avLst/>
          </a:prstGeom>
          <a:noFill/>
          <a:ln>
            <a:noFill/>
          </a:ln>
        </p:spPr>
      </p:pic>
      <p:sp>
        <p:nvSpPr>
          <p:cNvPr id="18" name="Google Shape;18;p2"/>
          <p:cNvSpPr txBox="1">
            <a:spLocks noGrp="1"/>
          </p:cNvSpPr>
          <p:nvPr>
            <p:ph type="ctrTitle"/>
          </p:nvPr>
        </p:nvSpPr>
        <p:spPr>
          <a:xfrm>
            <a:off x="914400" y="1803405"/>
            <a:ext cx="7315200" cy="18250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914400" y="3632201"/>
            <a:ext cx="7315200" cy="685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
          <p:cNvSpPr txBox="1">
            <a:spLocks noGrp="1"/>
          </p:cNvSpPr>
          <p:nvPr>
            <p:ph type="dt" idx="10"/>
          </p:nvPr>
        </p:nvSpPr>
        <p:spPr>
          <a:xfrm>
            <a:off x="5932170" y="4323845"/>
            <a:ext cx="229742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914400" y="4323846"/>
            <a:ext cx="48806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6057900" y="1430867"/>
            <a:ext cx="21717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594355" y="4697361"/>
            <a:ext cx="7956482" cy="81935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a:spLocks noGrp="1"/>
          </p:cNvSpPr>
          <p:nvPr>
            <p:ph type="pic" idx="2"/>
          </p:nvPr>
        </p:nvSpPr>
        <p:spPr>
          <a:xfrm>
            <a:off x="594355" y="977035"/>
            <a:ext cx="7950260" cy="3406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78" name="Google Shape;78;p11"/>
          <p:cNvSpPr txBox="1">
            <a:spLocks noGrp="1"/>
          </p:cNvSpPr>
          <p:nvPr>
            <p:ph type="body" idx="1"/>
          </p:nvPr>
        </p:nvSpPr>
        <p:spPr>
          <a:xfrm>
            <a:off x="594360" y="5516716"/>
            <a:ext cx="7955280" cy="7469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11"/>
          <p:cNvSpPr txBox="1">
            <a:spLocks noGrp="1"/>
          </p:cNvSpPr>
          <p:nvPr>
            <p:ph type="dt" idx="10"/>
          </p:nvPr>
        </p:nvSpPr>
        <p:spPr>
          <a:xfrm>
            <a:off x="6412230" y="6356351"/>
            <a:ext cx="213741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594360" y="6355846"/>
            <a:ext cx="56807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6572250" y="381001"/>
            <a:ext cx="197739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82"/>
        <p:cNvGrpSpPr/>
        <p:nvPr/>
      </p:nvGrpSpPr>
      <p:grpSpPr>
        <a:xfrm>
          <a:off x="0" y="0"/>
          <a:ext cx="0" cy="0"/>
          <a:chOff x="0" y="0"/>
          <a:chExt cx="0" cy="0"/>
        </a:xfrm>
      </p:grpSpPr>
      <p:pic>
        <p:nvPicPr>
          <p:cNvPr id="83" name="Google Shape;83;p12" descr="C3-HD-BTM.png"/>
          <p:cNvPicPr preferRelativeResize="0"/>
          <p:nvPr/>
        </p:nvPicPr>
        <p:blipFill rotWithShape="1">
          <a:blip r:embed="rId2">
            <a:alphaModFix/>
          </a:blip>
          <a:srcRect/>
          <a:stretch/>
        </p:blipFill>
        <p:spPr>
          <a:xfrm>
            <a:off x="0" y="4995862"/>
            <a:ext cx="9144000" cy="1862138"/>
          </a:xfrm>
          <a:prstGeom prst="rect">
            <a:avLst/>
          </a:prstGeom>
          <a:noFill/>
          <a:ln>
            <a:noFill/>
          </a:ln>
        </p:spPr>
      </p:pic>
      <p:sp>
        <p:nvSpPr>
          <p:cNvPr id="84" name="Google Shape;84;p12"/>
          <p:cNvSpPr txBox="1">
            <a:spLocks noGrp="1"/>
          </p:cNvSpPr>
          <p:nvPr>
            <p:ph type="title"/>
          </p:nvPr>
        </p:nvSpPr>
        <p:spPr>
          <a:xfrm>
            <a:off x="594360" y="753533"/>
            <a:ext cx="7955280" cy="2802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2"/>
          <p:cNvSpPr txBox="1">
            <a:spLocks noGrp="1"/>
          </p:cNvSpPr>
          <p:nvPr>
            <p:ph type="body" idx="1"/>
          </p:nvPr>
        </p:nvSpPr>
        <p:spPr>
          <a:xfrm>
            <a:off x="685800" y="3649134"/>
            <a:ext cx="7772400" cy="133085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12"/>
          <p:cNvSpPr txBox="1">
            <a:spLocks noGrp="1"/>
          </p:cNvSpPr>
          <p:nvPr>
            <p:ph type="dt" idx="10"/>
          </p:nvPr>
        </p:nvSpPr>
        <p:spPr>
          <a:xfrm>
            <a:off x="5562176" y="381001"/>
            <a:ext cx="218313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ftr" idx="11"/>
          </p:nvPr>
        </p:nvSpPr>
        <p:spPr>
          <a:xfrm>
            <a:off x="594360" y="381001"/>
            <a:ext cx="483065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7882466" y="381001"/>
            <a:ext cx="66717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89"/>
        <p:cNvGrpSpPr/>
        <p:nvPr/>
      </p:nvGrpSpPr>
      <p:grpSpPr>
        <a:xfrm>
          <a:off x="0" y="0"/>
          <a:ext cx="0" cy="0"/>
          <a:chOff x="0" y="0"/>
          <a:chExt cx="0" cy="0"/>
        </a:xfrm>
      </p:grpSpPr>
      <p:pic>
        <p:nvPicPr>
          <p:cNvPr id="90" name="Google Shape;90;p13" descr="C3-HD-BTM.png"/>
          <p:cNvPicPr preferRelativeResize="0"/>
          <p:nvPr/>
        </p:nvPicPr>
        <p:blipFill rotWithShape="1">
          <a:blip r:embed="rId2">
            <a:alphaModFix/>
          </a:blip>
          <a:srcRect/>
          <a:stretch/>
        </p:blipFill>
        <p:spPr>
          <a:xfrm>
            <a:off x="0" y="4995862"/>
            <a:ext cx="9144000" cy="1862138"/>
          </a:xfrm>
          <a:prstGeom prst="rect">
            <a:avLst/>
          </a:prstGeom>
          <a:noFill/>
          <a:ln>
            <a:noFill/>
          </a:ln>
        </p:spPr>
      </p:pic>
      <p:sp>
        <p:nvSpPr>
          <p:cNvPr id="91" name="Google Shape;91;p13"/>
          <p:cNvSpPr txBox="1">
            <a:spLocks noGrp="1"/>
          </p:cNvSpPr>
          <p:nvPr>
            <p:ph type="title"/>
          </p:nvPr>
        </p:nvSpPr>
        <p:spPr>
          <a:xfrm>
            <a:off x="768351" y="753534"/>
            <a:ext cx="7613650" cy="27562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3"/>
          <p:cNvSpPr txBox="1">
            <a:spLocks noGrp="1"/>
          </p:cNvSpPr>
          <p:nvPr>
            <p:ph type="body" idx="1"/>
          </p:nvPr>
        </p:nvSpPr>
        <p:spPr>
          <a:xfrm>
            <a:off x="977899" y="3509768"/>
            <a:ext cx="7194552" cy="4444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3" name="Google Shape;93;p13"/>
          <p:cNvSpPr txBox="1">
            <a:spLocks noGrp="1"/>
          </p:cNvSpPr>
          <p:nvPr>
            <p:ph type="body" idx="2"/>
          </p:nvPr>
        </p:nvSpPr>
        <p:spPr>
          <a:xfrm>
            <a:off x="685800" y="4174597"/>
            <a:ext cx="7778752" cy="82126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4" name="Google Shape;94;p13"/>
          <p:cNvSpPr txBox="1">
            <a:spLocks noGrp="1"/>
          </p:cNvSpPr>
          <p:nvPr>
            <p:ph type="dt" idx="10"/>
          </p:nvPr>
        </p:nvSpPr>
        <p:spPr>
          <a:xfrm>
            <a:off x="5562176" y="381001"/>
            <a:ext cx="218313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3"/>
          <p:cNvSpPr txBox="1">
            <a:spLocks noGrp="1"/>
          </p:cNvSpPr>
          <p:nvPr>
            <p:ph type="ftr" idx="11"/>
          </p:nvPr>
        </p:nvSpPr>
        <p:spPr>
          <a:xfrm>
            <a:off x="594360" y="379438"/>
            <a:ext cx="483065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3"/>
          <p:cNvSpPr txBox="1">
            <a:spLocks noGrp="1"/>
          </p:cNvSpPr>
          <p:nvPr>
            <p:ph type="sldNum" idx="12"/>
          </p:nvPr>
        </p:nvSpPr>
        <p:spPr>
          <a:xfrm>
            <a:off x="7882466" y="381001"/>
            <a:ext cx="66717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13"/>
          <p:cNvSpPr txBox="1"/>
          <p:nvPr/>
        </p:nvSpPr>
        <p:spPr>
          <a:xfrm>
            <a:off x="231458" y="807720"/>
            <a:ext cx="4572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Century Gothic"/>
              <a:buNone/>
            </a:pPr>
            <a:r>
              <a:rPr lang="en-US" sz="8000" b="0" i="0" u="none" strike="noStrike" cap="none">
                <a:solidFill>
                  <a:schemeClr val="dk1"/>
                </a:solidFill>
                <a:latin typeface="Century Gothic"/>
                <a:ea typeface="Century Gothic"/>
                <a:cs typeface="Century Gothic"/>
                <a:sym typeface="Century Gothic"/>
              </a:rPr>
              <a:t>“</a:t>
            </a:r>
            <a:endParaRPr/>
          </a:p>
        </p:txBody>
      </p:sp>
      <p:sp>
        <p:nvSpPr>
          <p:cNvPr id="98" name="Google Shape;98;p13"/>
          <p:cNvSpPr txBox="1"/>
          <p:nvPr/>
        </p:nvSpPr>
        <p:spPr>
          <a:xfrm>
            <a:off x="8146733" y="3021330"/>
            <a:ext cx="4572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Century Gothic"/>
              <a:buNone/>
            </a:pPr>
            <a:r>
              <a:rPr lang="en-US" sz="8000" b="0" i="0" u="none" strike="noStrike" cap="none">
                <a:solidFill>
                  <a:schemeClr val="dk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99"/>
        <p:cNvGrpSpPr/>
        <p:nvPr/>
      </p:nvGrpSpPr>
      <p:grpSpPr>
        <a:xfrm>
          <a:off x="0" y="0"/>
          <a:ext cx="0" cy="0"/>
          <a:chOff x="0" y="0"/>
          <a:chExt cx="0" cy="0"/>
        </a:xfrm>
      </p:grpSpPr>
      <p:pic>
        <p:nvPicPr>
          <p:cNvPr id="100" name="Google Shape;100;p14" descr="C3-HD-BTM.png"/>
          <p:cNvPicPr preferRelativeResize="0"/>
          <p:nvPr/>
        </p:nvPicPr>
        <p:blipFill rotWithShape="1">
          <a:blip r:embed="rId2">
            <a:alphaModFix/>
          </a:blip>
          <a:srcRect/>
          <a:stretch/>
        </p:blipFill>
        <p:spPr>
          <a:xfrm>
            <a:off x="0" y="4995862"/>
            <a:ext cx="9144000" cy="1862138"/>
          </a:xfrm>
          <a:prstGeom prst="rect">
            <a:avLst/>
          </a:prstGeom>
          <a:noFill/>
          <a:ln>
            <a:noFill/>
          </a:ln>
        </p:spPr>
      </p:pic>
      <p:sp>
        <p:nvSpPr>
          <p:cNvPr id="101" name="Google Shape;101;p14"/>
          <p:cNvSpPr txBox="1">
            <a:spLocks noGrp="1"/>
          </p:cNvSpPr>
          <p:nvPr>
            <p:ph type="title"/>
          </p:nvPr>
        </p:nvSpPr>
        <p:spPr>
          <a:xfrm>
            <a:off x="685800" y="1124702"/>
            <a:ext cx="7774782"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4"/>
          <p:cNvSpPr txBox="1">
            <a:spLocks noGrp="1"/>
          </p:cNvSpPr>
          <p:nvPr>
            <p:ph type="body" idx="1"/>
          </p:nvPr>
        </p:nvSpPr>
        <p:spPr>
          <a:xfrm>
            <a:off x="685792" y="3648316"/>
            <a:ext cx="7773608" cy="9998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3" name="Google Shape;103;p14"/>
          <p:cNvSpPr txBox="1">
            <a:spLocks noGrp="1"/>
          </p:cNvSpPr>
          <p:nvPr>
            <p:ph type="dt" idx="10"/>
          </p:nvPr>
        </p:nvSpPr>
        <p:spPr>
          <a:xfrm>
            <a:off x="5562176" y="378884"/>
            <a:ext cx="218313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4"/>
          <p:cNvSpPr txBox="1">
            <a:spLocks noGrp="1"/>
          </p:cNvSpPr>
          <p:nvPr>
            <p:ph type="ftr" idx="11"/>
          </p:nvPr>
        </p:nvSpPr>
        <p:spPr>
          <a:xfrm>
            <a:off x="594360" y="378884"/>
            <a:ext cx="483065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4"/>
          <p:cNvSpPr txBox="1">
            <a:spLocks noGrp="1"/>
          </p:cNvSpPr>
          <p:nvPr>
            <p:ph type="sldNum" idx="12"/>
          </p:nvPr>
        </p:nvSpPr>
        <p:spPr>
          <a:xfrm>
            <a:off x="7882466" y="381001"/>
            <a:ext cx="66717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2171701" y="762000"/>
            <a:ext cx="6377939" cy="1303867"/>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5"/>
          <p:cNvSpPr txBox="1">
            <a:spLocks noGrp="1"/>
          </p:cNvSpPr>
          <p:nvPr>
            <p:ph type="body" idx="1"/>
          </p:nvPr>
        </p:nvSpPr>
        <p:spPr>
          <a:xfrm>
            <a:off x="594361" y="2202080"/>
            <a:ext cx="2560320" cy="61732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15"/>
          <p:cNvSpPr txBox="1">
            <a:spLocks noGrp="1"/>
          </p:cNvSpPr>
          <p:nvPr>
            <p:ph type="body" idx="2"/>
          </p:nvPr>
        </p:nvSpPr>
        <p:spPr>
          <a:xfrm>
            <a:off x="594360" y="2904564"/>
            <a:ext cx="2560320" cy="335907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10" name="Google Shape;110;p15"/>
          <p:cNvSpPr txBox="1">
            <a:spLocks noGrp="1"/>
          </p:cNvSpPr>
          <p:nvPr>
            <p:ph type="body" idx="3"/>
          </p:nvPr>
        </p:nvSpPr>
        <p:spPr>
          <a:xfrm>
            <a:off x="3302237" y="2201333"/>
            <a:ext cx="2560320" cy="6265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1" name="Google Shape;111;p15"/>
          <p:cNvSpPr txBox="1">
            <a:spLocks noGrp="1"/>
          </p:cNvSpPr>
          <p:nvPr>
            <p:ph type="body" idx="4"/>
          </p:nvPr>
        </p:nvSpPr>
        <p:spPr>
          <a:xfrm>
            <a:off x="3300781" y="2904068"/>
            <a:ext cx="2560320" cy="33595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12" name="Google Shape;112;p15"/>
          <p:cNvSpPr txBox="1">
            <a:spLocks noGrp="1"/>
          </p:cNvSpPr>
          <p:nvPr>
            <p:ph type="body" idx="5"/>
          </p:nvPr>
        </p:nvSpPr>
        <p:spPr>
          <a:xfrm>
            <a:off x="5989319" y="2192866"/>
            <a:ext cx="2560320" cy="6265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3" name="Google Shape;113;p15"/>
          <p:cNvSpPr txBox="1">
            <a:spLocks noGrp="1"/>
          </p:cNvSpPr>
          <p:nvPr>
            <p:ph type="body" idx="6"/>
          </p:nvPr>
        </p:nvSpPr>
        <p:spPr>
          <a:xfrm>
            <a:off x="5989320" y="2904564"/>
            <a:ext cx="2560320" cy="335907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14" name="Google Shape;114;p15"/>
          <p:cNvSpPr txBox="1">
            <a:spLocks noGrp="1"/>
          </p:cNvSpPr>
          <p:nvPr>
            <p:ph type="dt" idx="10"/>
          </p:nvPr>
        </p:nvSpPr>
        <p:spPr>
          <a:xfrm>
            <a:off x="6412230" y="6356351"/>
            <a:ext cx="213741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5"/>
          <p:cNvSpPr txBox="1">
            <a:spLocks noGrp="1"/>
          </p:cNvSpPr>
          <p:nvPr>
            <p:ph type="ftr" idx="11"/>
          </p:nvPr>
        </p:nvSpPr>
        <p:spPr>
          <a:xfrm>
            <a:off x="594360" y="6355846"/>
            <a:ext cx="56807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5"/>
          <p:cNvSpPr txBox="1">
            <a:spLocks noGrp="1"/>
          </p:cNvSpPr>
          <p:nvPr>
            <p:ph type="sldNum" idx="12"/>
          </p:nvPr>
        </p:nvSpPr>
        <p:spPr>
          <a:xfrm>
            <a:off x="6572250" y="381001"/>
            <a:ext cx="197739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2171702" y="762000"/>
            <a:ext cx="6381984" cy="1295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6"/>
          <p:cNvSpPr txBox="1">
            <a:spLocks noGrp="1"/>
          </p:cNvSpPr>
          <p:nvPr>
            <p:ph type="body" idx="1"/>
          </p:nvPr>
        </p:nvSpPr>
        <p:spPr>
          <a:xfrm>
            <a:off x="594360" y="4113340"/>
            <a:ext cx="2560320" cy="68276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16"/>
          <p:cNvSpPr>
            <a:spLocks noGrp="1"/>
          </p:cNvSpPr>
          <p:nvPr>
            <p:ph type="pic" idx="2"/>
          </p:nvPr>
        </p:nvSpPr>
        <p:spPr>
          <a:xfrm>
            <a:off x="594360" y="2331720"/>
            <a:ext cx="2560320" cy="15073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21" name="Google Shape;121;p16"/>
          <p:cNvSpPr txBox="1">
            <a:spLocks noGrp="1"/>
          </p:cNvSpPr>
          <p:nvPr>
            <p:ph type="body" idx="3"/>
          </p:nvPr>
        </p:nvSpPr>
        <p:spPr>
          <a:xfrm>
            <a:off x="594360" y="4796103"/>
            <a:ext cx="2560320" cy="14675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22" name="Google Shape;122;p16"/>
          <p:cNvSpPr txBox="1">
            <a:spLocks noGrp="1"/>
          </p:cNvSpPr>
          <p:nvPr>
            <p:ph type="body" idx="4"/>
          </p:nvPr>
        </p:nvSpPr>
        <p:spPr>
          <a:xfrm>
            <a:off x="3291873" y="4113340"/>
            <a:ext cx="2560320" cy="68276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16"/>
          <p:cNvSpPr>
            <a:spLocks noGrp="1"/>
          </p:cNvSpPr>
          <p:nvPr>
            <p:ph type="pic" idx="5"/>
          </p:nvPr>
        </p:nvSpPr>
        <p:spPr>
          <a:xfrm>
            <a:off x="3291872" y="2331720"/>
            <a:ext cx="2560320" cy="1509862"/>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24" name="Google Shape;124;p16"/>
          <p:cNvSpPr txBox="1">
            <a:spLocks noGrp="1"/>
          </p:cNvSpPr>
          <p:nvPr>
            <p:ph type="body" idx="6"/>
          </p:nvPr>
        </p:nvSpPr>
        <p:spPr>
          <a:xfrm>
            <a:off x="3290858" y="4796102"/>
            <a:ext cx="2560320" cy="14675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25" name="Google Shape;125;p16"/>
          <p:cNvSpPr txBox="1">
            <a:spLocks noGrp="1"/>
          </p:cNvSpPr>
          <p:nvPr>
            <p:ph type="body" idx="7"/>
          </p:nvPr>
        </p:nvSpPr>
        <p:spPr>
          <a:xfrm>
            <a:off x="5993365" y="4113340"/>
            <a:ext cx="2560320" cy="68276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6" name="Google Shape;126;p16"/>
          <p:cNvSpPr>
            <a:spLocks noGrp="1"/>
          </p:cNvSpPr>
          <p:nvPr>
            <p:ph type="pic" idx="8"/>
          </p:nvPr>
        </p:nvSpPr>
        <p:spPr>
          <a:xfrm>
            <a:off x="5993364" y="2331721"/>
            <a:ext cx="2560320" cy="1508919"/>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27" name="Google Shape;127;p16"/>
          <p:cNvSpPr txBox="1">
            <a:spLocks noGrp="1"/>
          </p:cNvSpPr>
          <p:nvPr>
            <p:ph type="body" idx="9"/>
          </p:nvPr>
        </p:nvSpPr>
        <p:spPr>
          <a:xfrm>
            <a:off x="5993272" y="4796100"/>
            <a:ext cx="2560320" cy="14675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28" name="Google Shape;128;p16"/>
          <p:cNvSpPr txBox="1">
            <a:spLocks noGrp="1"/>
          </p:cNvSpPr>
          <p:nvPr>
            <p:ph type="dt" idx="10"/>
          </p:nvPr>
        </p:nvSpPr>
        <p:spPr>
          <a:xfrm>
            <a:off x="6412230" y="6356351"/>
            <a:ext cx="213741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6"/>
          <p:cNvSpPr txBox="1">
            <a:spLocks noGrp="1"/>
          </p:cNvSpPr>
          <p:nvPr>
            <p:ph type="ftr" idx="11"/>
          </p:nvPr>
        </p:nvSpPr>
        <p:spPr>
          <a:xfrm>
            <a:off x="594360" y="6355846"/>
            <a:ext cx="56807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6"/>
          <p:cNvSpPr txBox="1">
            <a:spLocks noGrp="1"/>
          </p:cNvSpPr>
          <p:nvPr>
            <p:ph type="sldNum" idx="12"/>
          </p:nvPr>
        </p:nvSpPr>
        <p:spPr>
          <a:xfrm>
            <a:off x="6572250" y="381001"/>
            <a:ext cx="197739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17"/>
          <p:cNvSpPr txBox="1">
            <a:spLocks noGrp="1"/>
          </p:cNvSpPr>
          <p:nvPr>
            <p:ph type="title"/>
          </p:nvPr>
        </p:nvSpPr>
        <p:spPr>
          <a:xfrm>
            <a:off x="2171700" y="764373"/>
            <a:ext cx="6377940" cy="129302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7"/>
          <p:cNvSpPr txBox="1">
            <a:spLocks noGrp="1"/>
          </p:cNvSpPr>
          <p:nvPr>
            <p:ph type="body" idx="1"/>
          </p:nvPr>
        </p:nvSpPr>
        <p:spPr>
          <a:xfrm rot="5400000">
            <a:off x="2537460" y="251460"/>
            <a:ext cx="4069080" cy="79552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17"/>
          <p:cNvSpPr txBox="1">
            <a:spLocks noGrp="1"/>
          </p:cNvSpPr>
          <p:nvPr>
            <p:ph type="dt" idx="10"/>
          </p:nvPr>
        </p:nvSpPr>
        <p:spPr>
          <a:xfrm>
            <a:off x="6412230" y="6356351"/>
            <a:ext cx="213741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7"/>
          <p:cNvSpPr txBox="1">
            <a:spLocks noGrp="1"/>
          </p:cNvSpPr>
          <p:nvPr>
            <p:ph type="ftr" idx="11"/>
          </p:nvPr>
        </p:nvSpPr>
        <p:spPr>
          <a:xfrm>
            <a:off x="594360" y="6355846"/>
            <a:ext cx="56807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7"/>
          <p:cNvSpPr txBox="1">
            <a:spLocks noGrp="1"/>
          </p:cNvSpPr>
          <p:nvPr>
            <p:ph type="sldNum" idx="12"/>
          </p:nvPr>
        </p:nvSpPr>
        <p:spPr>
          <a:xfrm>
            <a:off x="6572250" y="381001"/>
            <a:ext cx="197739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37"/>
        <p:cNvGrpSpPr/>
        <p:nvPr/>
      </p:nvGrpSpPr>
      <p:grpSpPr>
        <a:xfrm>
          <a:off x="0" y="0"/>
          <a:ext cx="0" cy="0"/>
          <a:chOff x="0" y="0"/>
          <a:chExt cx="0" cy="0"/>
        </a:xfrm>
      </p:grpSpPr>
      <p:pic>
        <p:nvPicPr>
          <p:cNvPr id="138" name="Google Shape;138;p18" descr="C3-HD-BTM.png"/>
          <p:cNvPicPr preferRelativeResize="0"/>
          <p:nvPr/>
        </p:nvPicPr>
        <p:blipFill rotWithShape="1">
          <a:blip r:embed="rId2">
            <a:alphaModFix/>
          </a:blip>
          <a:srcRect/>
          <a:stretch/>
        </p:blipFill>
        <p:spPr>
          <a:xfrm>
            <a:off x="0" y="4995862"/>
            <a:ext cx="9144000" cy="1862138"/>
          </a:xfrm>
          <a:prstGeom prst="rect">
            <a:avLst/>
          </a:prstGeom>
          <a:noFill/>
          <a:ln>
            <a:noFill/>
          </a:ln>
        </p:spPr>
      </p:pic>
      <p:sp>
        <p:nvSpPr>
          <p:cNvPr id="139" name="Google Shape;139;p18"/>
          <p:cNvSpPr txBox="1">
            <a:spLocks noGrp="1"/>
          </p:cNvSpPr>
          <p:nvPr>
            <p:ph type="title"/>
          </p:nvPr>
        </p:nvSpPr>
        <p:spPr>
          <a:xfrm rot="5400000">
            <a:off x="5653777" y="2099995"/>
            <a:ext cx="4248675" cy="15430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18"/>
          <p:cNvSpPr txBox="1">
            <a:spLocks noGrp="1"/>
          </p:cNvSpPr>
          <p:nvPr>
            <p:ph type="body" idx="1"/>
          </p:nvPr>
        </p:nvSpPr>
        <p:spPr>
          <a:xfrm rot="5400000">
            <a:off x="1608512" y="-268025"/>
            <a:ext cx="4249732" cy="627803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18"/>
          <p:cNvSpPr txBox="1">
            <a:spLocks noGrp="1"/>
          </p:cNvSpPr>
          <p:nvPr>
            <p:ph type="dt" idx="10"/>
          </p:nvPr>
        </p:nvSpPr>
        <p:spPr>
          <a:xfrm>
            <a:off x="5562176" y="381001"/>
            <a:ext cx="218313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8"/>
          <p:cNvSpPr txBox="1">
            <a:spLocks noGrp="1"/>
          </p:cNvSpPr>
          <p:nvPr>
            <p:ph type="ftr" idx="11"/>
          </p:nvPr>
        </p:nvSpPr>
        <p:spPr>
          <a:xfrm>
            <a:off x="594360" y="381001"/>
            <a:ext cx="483065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8"/>
          <p:cNvSpPr txBox="1">
            <a:spLocks noGrp="1"/>
          </p:cNvSpPr>
          <p:nvPr>
            <p:ph type="sldNum" idx="12"/>
          </p:nvPr>
        </p:nvSpPr>
        <p:spPr>
          <a:xfrm>
            <a:off x="7882466" y="381001"/>
            <a:ext cx="66717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2171700" y="764373"/>
            <a:ext cx="6377940" cy="129302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594360" y="2194560"/>
            <a:ext cx="7955280" cy="40690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a:spLocks noGrp="1"/>
          </p:cNvSpPr>
          <p:nvPr>
            <p:ph type="dt" idx="10"/>
          </p:nvPr>
        </p:nvSpPr>
        <p:spPr>
          <a:xfrm>
            <a:off x="6412230" y="6356351"/>
            <a:ext cx="213741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594360" y="6355846"/>
            <a:ext cx="56807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6572250" y="381001"/>
            <a:ext cx="197739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9"/>
        <p:cNvGrpSpPr/>
        <p:nvPr/>
      </p:nvGrpSpPr>
      <p:grpSpPr>
        <a:xfrm>
          <a:off x="0" y="0"/>
          <a:ext cx="0" cy="0"/>
          <a:chOff x="0" y="0"/>
          <a:chExt cx="0" cy="0"/>
        </a:xfrm>
      </p:grpSpPr>
      <p:pic>
        <p:nvPicPr>
          <p:cNvPr id="30" name="Google Shape;30;p4" descr="C3-HD-BTM.png"/>
          <p:cNvPicPr preferRelativeResize="0"/>
          <p:nvPr/>
        </p:nvPicPr>
        <p:blipFill rotWithShape="1">
          <a:blip r:embed="rId2">
            <a:alphaModFix/>
          </a:blip>
          <a:srcRect/>
          <a:stretch/>
        </p:blipFill>
        <p:spPr>
          <a:xfrm>
            <a:off x="0" y="4995862"/>
            <a:ext cx="9144000" cy="1862138"/>
          </a:xfrm>
          <a:prstGeom prst="rect">
            <a:avLst/>
          </a:prstGeom>
          <a:noFill/>
          <a:ln>
            <a:noFill/>
          </a:ln>
        </p:spPr>
      </p:pic>
      <p:sp>
        <p:nvSpPr>
          <p:cNvPr id="31" name="Google Shape;31;p4"/>
          <p:cNvSpPr txBox="1">
            <a:spLocks noGrp="1"/>
          </p:cNvSpPr>
          <p:nvPr>
            <p:ph type="title"/>
          </p:nvPr>
        </p:nvSpPr>
        <p:spPr>
          <a:xfrm>
            <a:off x="594360" y="753534"/>
            <a:ext cx="7955280" cy="280193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dk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594360" y="3641726"/>
            <a:ext cx="7955281" cy="1354134"/>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888888"/>
              </a:buClr>
              <a:buSzPts val="2200"/>
              <a:buNone/>
              <a:defRPr sz="22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4"/>
          <p:cNvSpPr txBox="1">
            <a:spLocks noGrp="1"/>
          </p:cNvSpPr>
          <p:nvPr>
            <p:ph type="dt" idx="10"/>
          </p:nvPr>
        </p:nvSpPr>
        <p:spPr>
          <a:xfrm>
            <a:off x="5562176" y="381001"/>
            <a:ext cx="218313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594360" y="381001"/>
            <a:ext cx="483065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7882466" y="381001"/>
            <a:ext cx="6671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2171700" y="764373"/>
            <a:ext cx="6377940" cy="129302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594360" y="2194560"/>
            <a:ext cx="3910579" cy="40690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body" idx="2"/>
          </p:nvPr>
        </p:nvSpPr>
        <p:spPr>
          <a:xfrm>
            <a:off x="4642099" y="2194560"/>
            <a:ext cx="3907540" cy="40690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txBox="1">
            <a:spLocks noGrp="1"/>
          </p:cNvSpPr>
          <p:nvPr>
            <p:ph type="dt" idx="10"/>
          </p:nvPr>
        </p:nvSpPr>
        <p:spPr>
          <a:xfrm>
            <a:off x="6412230" y="6356351"/>
            <a:ext cx="213741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594360" y="6355846"/>
            <a:ext cx="56807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6572250" y="381001"/>
            <a:ext cx="197739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2171700" y="762000"/>
            <a:ext cx="6377940" cy="1295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821279" y="2183802"/>
            <a:ext cx="3683659"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6"/>
          <p:cNvSpPr txBox="1">
            <a:spLocks noGrp="1"/>
          </p:cNvSpPr>
          <p:nvPr>
            <p:ph type="body" idx="2"/>
          </p:nvPr>
        </p:nvSpPr>
        <p:spPr>
          <a:xfrm>
            <a:off x="594359" y="3132667"/>
            <a:ext cx="3910579" cy="31309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body" idx="3"/>
          </p:nvPr>
        </p:nvSpPr>
        <p:spPr>
          <a:xfrm>
            <a:off x="4869018" y="2183802"/>
            <a:ext cx="368062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0">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6"/>
          <p:cNvSpPr txBox="1">
            <a:spLocks noGrp="1"/>
          </p:cNvSpPr>
          <p:nvPr>
            <p:ph type="body" idx="4"/>
          </p:nvPr>
        </p:nvSpPr>
        <p:spPr>
          <a:xfrm>
            <a:off x="4642098" y="3132667"/>
            <a:ext cx="3907541" cy="31309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a:spLocks noGrp="1"/>
          </p:cNvSpPr>
          <p:nvPr>
            <p:ph type="dt" idx="10"/>
          </p:nvPr>
        </p:nvSpPr>
        <p:spPr>
          <a:xfrm>
            <a:off x="6412230" y="6356351"/>
            <a:ext cx="213741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594360" y="6355846"/>
            <a:ext cx="56807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6572250" y="381001"/>
            <a:ext cx="197739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2171700" y="764373"/>
            <a:ext cx="6377940" cy="129302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dt" idx="10"/>
          </p:nvPr>
        </p:nvSpPr>
        <p:spPr>
          <a:xfrm>
            <a:off x="6412230" y="6356351"/>
            <a:ext cx="213741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594360" y="6355846"/>
            <a:ext cx="56807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6572250" y="381001"/>
            <a:ext cx="197739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8"/>
          <p:cNvSpPr txBox="1">
            <a:spLocks noGrp="1"/>
          </p:cNvSpPr>
          <p:nvPr>
            <p:ph type="dt" idx="10"/>
          </p:nvPr>
        </p:nvSpPr>
        <p:spPr>
          <a:xfrm>
            <a:off x="6412230" y="6356351"/>
            <a:ext cx="213741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594360" y="6355846"/>
            <a:ext cx="56807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6572250" y="381001"/>
            <a:ext cx="197739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594360" y="1524000"/>
            <a:ext cx="3086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3886200" y="746760"/>
            <a:ext cx="4663440" cy="551688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9"/>
          <p:cNvSpPr txBox="1">
            <a:spLocks noGrp="1"/>
          </p:cNvSpPr>
          <p:nvPr>
            <p:ph type="body" idx="2"/>
          </p:nvPr>
        </p:nvSpPr>
        <p:spPr>
          <a:xfrm>
            <a:off x="594360" y="3124200"/>
            <a:ext cx="3086100" cy="31394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9"/>
          <p:cNvSpPr txBox="1">
            <a:spLocks noGrp="1"/>
          </p:cNvSpPr>
          <p:nvPr>
            <p:ph type="dt" idx="10"/>
          </p:nvPr>
        </p:nvSpPr>
        <p:spPr>
          <a:xfrm>
            <a:off x="6412230" y="6356351"/>
            <a:ext cx="213741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594360" y="6355846"/>
            <a:ext cx="56807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6572250" y="381001"/>
            <a:ext cx="197739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594360" y="1524000"/>
            <a:ext cx="407573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a:spLocks noGrp="1"/>
          </p:cNvSpPr>
          <p:nvPr>
            <p:ph type="pic" idx="2"/>
          </p:nvPr>
        </p:nvSpPr>
        <p:spPr>
          <a:xfrm>
            <a:off x="4877524" y="751242"/>
            <a:ext cx="3674234" cy="551239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71" name="Google Shape;71;p10"/>
          <p:cNvSpPr txBox="1">
            <a:spLocks noGrp="1"/>
          </p:cNvSpPr>
          <p:nvPr>
            <p:ph type="body" idx="1"/>
          </p:nvPr>
        </p:nvSpPr>
        <p:spPr>
          <a:xfrm>
            <a:off x="594360" y="3124200"/>
            <a:ext cx="4075730" cy="31394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0"/>
          <p:cNvSpPr txBox="1">
            <a:spLocks noGrp="1"/>
          </p:cNvSpPr>
          <p:nvPr>
            <p:ph type="dt" idx="10"/>
          </p:nvPr>
        </p:nvSpPr>
        <p:spPr>
          <a:xfrm>
            <a:off x="6412230" y="6356351"/>
            <a:ext cx="213741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594360" y="6355846"/>
            <a:ext cx="56807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6572250" y="381001"/>
            <a:ext cx="197739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C3-HD-TOP.png"/>
          <p:cNvPicPr preferRelativeResize="0"/>
          <p:nvPr/>
        </p:nvPicPr>
        <p:blipFill rotWithShape="1">
          <a:blip r:embed="rId19">
            <a:alphaModFix/>
          </a:blip>
          <a:srcRect/>
          <a:stretch/>
        </p:blipFill>
        <p:spPr>
          <a:xfrm>
            <a:off x="0" y="0"/>
            <a:ext cx="9144000" cy="1081088"/>
          </a:xfrm>
          <a:prstGeom prst="rect">
            <a:avLst/>
          </a:prstGeom>
          <a:noFill/>
          <a:ln>
            <a:noFill/>
          </a:ln>
        </p:spPr>
      </p:pic>
      <p:sp>
        <p:nvSpPr>
          <p:cNvPr id="11" name="Google Shape;11;p1"/>
          <p:cNvSpPr txBox="1">
            <a:spLocks noGrp="1"/>
          </p:cNvSpPr>
          <p:nvPr>
            <p:ph type="title"/>
          </p:nvPr>
        </p:nvSpPr>
        <p:spPr>
          <a:xfrm>
            <a:off x="2171700" y="764373"/>
            <a:ext cx="6377940" cy="1293028"/>
          </a:xfrm>
          <a:prstGeom prst="rect">
            <a:avLst/>
          </a:prstGeom>
          <a:noFill/>
          <a:ln>
            <a:noFill/>
          </a:ln>
        </p:spPr>
        <p:txBody>
          <a:bodyPr spcFirstLastPara="1" wrap="square" lIns="91425" tIns="45700" rIns="91425" bIns="45700" anchor="ctr" anchorCtr="0">
            <a:normAutofit/>
          </a:bodyPr>
          <a:lstStyle>
            <a:lvl1pPr marR="0" lvl="0" algn="r" rtl="0">
              <a:lnSpc>
                <a:spcPct val="90000"/>
              </a:lnSpc>
              <a:spcBef>
                <a:spcPts val="0"/>
              </a:spcBef>
              <a:spcAft>
                <a:spcPts val="0"/>
              </a:spcAft>
              <a:buClr>
                <a:schemeClr val="dk1"/>
              </a:buClr>
              <a:buSzPts val="4000"/>
              <a:buFont typeface="Century Gothic"/>
              <a:buNone/>
              <a:defRPr sz="40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594360" y="2194560"/>
            <a:ext cx="7955280" cy="406908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
          <p:cNvSpPr txBox="1">
            <a:spLocks noGrp="1"/>
          </p:cNvSpPr>
          <p:nvPr>
            <p:ph type="dt" idx="10"/>
          </p:nvPr>
        </p:nvSpPr>
        <p:spPr>
          <a:xfrm>
            <a:off x="6412230" y="6356351"/>
            <a:ext cx="213741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ftr" idx="11"/>
          </p:nvPr>
        </p:nvSpPr>
        <p:spPr>
          <a:xfrm>
            <a:off x="594360" y="6355846"/>
            <a:ext cx="568071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 name="Google Shape;15;p1"/>
          <p:cNvSpPr txBox="1">
            <a:spLocks noGrp="1"/>
          </p:cNvSpPr>
          <p:nvPr>
            <p:ph type="sldNum" idx="12"/>
          </p:nvPr>
        </p:nvSpPr>
        <p:spPr>
          <a:xfrm>
            <a:off x="6572250" y="381001"/>
            <a:ext cx="197739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9"/>
          <p:cNvSpPr txBox="1">
            <a:spLocks noGrp="1"/>
          </p:cNvSpPr>
          <p:nvPr>
            <p:ph type="ctrTitle"/>
          </p:nvPr>
        </p:nvSpPr>
        <p:spPr>
          <a:xfrm>
            <a:off x="838200" y="4419600"/>
            <a:ext cx="7772400" cy="8572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entury Gothic"/>
              <a:buNone/>
            </a:pPr>
            <a:r>
              <a:rPr lang="en-US" sz="3200"/>
              <a:t>BIENVENIDOS A LA REUNIÓN ANUAL DE PADRES DE FAMILIA : TITULO 1</a:t>
            </a:r>
            <a:endParaRPr/>
          </a:p>
        </p:txBody>
      </p:sp>
      <p:sp>
        <p:nvSpPr>
          <p:cNvPr id="150" name="Google Shape;150;p19"/>
          <p:cNvSpPr txBox="1"/>
          <p:nvPr/>
        </p:nvSpPr>
        <p:spPr>
          <a:xfrm>
            <a:off x="1371600" y="1458825"/>
            <a:ext cx="6400800" cy="2678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entury Gothic"/>
                <a:ea typeface="Century Gothic"/>
                <a:cs typeface="Century Gothic"/>
                <a:sym typeface="Century Gothic"/>
              </a:rPr>
              <a:t>Catoma Elementary School </a:t>
            </a:r>
            <a:endParaRPr/>
          </a:p>
          <a:p>
            <a:pPr marL="0" marR="0" lvl="0" indent="0" algn="ctr" rtl="0">
              <a:spcBef>
                <a:spcPts val="0"/>
              </a:spcBef>
              <a:spcAft>
                <a:spcPts val="0"/>
              </a:spcAft>
              <a:buNone/>
            </a:pPr>
            <a:r>
              <a:rPr lang="en-US" sz="2800">
                <a:solidFill>
                  <a:schemeClr val="dk1"/>
                </a:solidFill>
                <a:latin typeface="Century Gothic"/>
                <a:ea typeface="Century Gothic"/>
                <a:cs typeface="Century Gothic"/>
                <a:sym typeface="Century Gothic"/>
              </a:rPr>
              <a:t>Mary B. Markham, </a:t>
            </a:r>
            <a:r>
              <a:rPr lang="en-US" sz="2800" b="0" i="0" u="none" strike="noStrike" cap="none">
                <a:solidFill>
                  <a:schemeClr val="dk1"/>
                </a:solidFill>
                <a:latin typeface="Century Gothic"/>
                <a:ea typeface="Century Gothic"/>
                <a:cs typeface="Century Gothic"/>
                <a:sym typeface="Century Gothic"/>
              </a:rPr>
              <a:t>Principal</a:t>
            </a:r>
            <a:endParaRPr/>
          </a:p>
          <a:p>
            <a:pPr marL="0" marR="0" lvl="0" indent="0" algn="ctr" rtl="0">
              <a:spcBef>
                <a:spcPts val="0"/>
              </a:spcBef>
              <a:spcAft>
                <a:spcPts val="0"/>
              </a:spcAft>
              <a:buNone/>
            </a:pPr>
            <a:r>
              <a:rPr lang="en-US" sz="2800">
                <a:solidFill>
                  <a:schemeClr val="dk1"/>
                </a:solidFill>
                <a:latin typeface="Century Gothic"/>
                <a:ea typeface="Century Gothic"/>
                <a:cs typeface="Century Gothic"/>
                <a:sym typeface="Century Gothic"/>
              </a:rPr>
              <a:t>Cheryl L. Whetstone </a:t>
            </a:r>
            <a:endParaRPr sz="28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US" sz="2800">
                <a:solidFill>
                  <a:schemeClr val="dk1"/>
                </a:solidFill>
                <a:latin typeface="Century Gothic"/>
                <a:ea typeface="Century Gothic"/>
                <a:cs typeface="Century Gothic"/>
                <a:sym typeface="Century Gothic"/>
              </a:rPr>
              <a:t>Professional School Counselor/Parent Designee </a:t>
            </a:r>
            <a:endParaRPr sz="28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US" sz="2800">
                <a:solidFill>
                  <a:schemeClr val="dk1"/>
                </a:solidFill>
                <a:latin typeface="Century Gothic"/>
                <a:ea typeface="Century Gothic"/>
                <a:cs typeface="Century Gothic"/>
                <a:sym typeface="Century Gothic"/>
              </a:rPr>
              <a:t>October 13, 2021 at 2:00 p.m. </a:t>
            </a:r>
            <a:endParaRPr sz="2800" b="0" i="0" u="none" strike="noStrike" cap="none">
              <a:solidFill>
                <a:schemeClr val="dk1"/>
              </a:solidFill>
              <a:latin typeface="Century Gothic"/>
              <a:ea typeface="Century Gothic"/>
              <a:cs typeface="Century Gothic"/>
              <a:sym typeface="Century Gothic"/>
            </a:endParaRPr>
          </a:p>
        </p:txBody>
      </p:sp>
      <p:pic>
        <p:nvPicPr>
          <p:cNvPr id="151" name="Google Shape;151;p19"/>
          <p:cNvPicPr preferRelativeResize="0"/>
          <p:nvPr/>
        </p:nvPicPr>
        <p:blipFill rotWithShape="1">
          <a:blip r:embed="rId3">
            <a:alphaModFix/>
          </a:blip>
          <a:srcRect/>
          <a:stretch/>
        </p:blipFill>
        <p:spPr>
          <a:xfrm>
            <a:off x="6667500" y="609600"/>
            <a:ext cx="2209800" cy="1828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8"/>
          <p:cNvSpPr txBox="1">
            <a:spLocks noGrp="1"/>
          </p:cNvSpPr>
          <p:nvPr>
            <p:ph type="title"/>
          </p:nvPr>
        </p:nvSpPr>
        <p:spPr>
          <a:xfrm>
            <a:off x="609600" y="609600"/>
            <a:ext cx="76962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entury Gothic"/>
              <a:buNone/>
            </a:pPr>
            <a:r>
              <a:rPr lang="en-US" sz="2800"/>
              <a:t>¿QUÉ ESTÁ INCLUIDO EN PLAN DE PARTICIPACIÓN DE LOS PADRES DE LA ESCUELA?</a:t>
            </a:r>
            <a:endParaRPr sz="2800"/>
          </a:p>
        </p:txBody>
      </p:sp>
      <p:sp>
        <p:nvSpPr>
          <p:cNvPr id="222" name="Google Shape;222;p28"/>
          <p:cNvSpPr txBox="1">
            <a:spLocks noGrp="1"/>
          </p:cNvSpPr>
          <p:nvPr>
            <p:ph type="body" idx="1"/>
          </p:nvPr>
        </p:nvSpPr>
        <p:spPr>
          <a:xfrm>
            <a:off x="457200" y="2133600"/>
            <a:ext cx="8001000" cy="42672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200"/>
              <a:buChar char="•"/>
            </a:pPr>
            <a:r>
              <a:rPr lang="en-US" sz="2200"/>
              <a:t>Este plan aborda cómo la escuela implementará los requisitos de participación de los padres en el acto del 2001: Ningún niño quedará atrás ( No Child Left Behind Act de 2001).  Los componentes incluyen...</a:t>
            </a:r>
            <a:endParaRPr/>
          </a:p>
          <a:p>
            <a:pPr marL="0" lvl="0" indent="0" algn="l" rtl="0">
              <a:lnSpc>
                <a:spcPct val="90000"/>
              </a:lnSpc>
              <a:spcBef>
                <a:spcPts val="1000"/>
              </a:spcBef>
              <a:spcAft>
                <a:spcPts val="0"/>
              </a:spcAft>
              <a:buClr>
                <a:schemeClr val="dk1"/>
              </a:buClr>
              <a:buSzPts val="2200"/>
              <a:buNone/>
            </a:pPr>
            <a:r>
              <a:rPr lang="en-US" sz="2200"/>
              <a:t>      -  </a:t>
            </a:r>
            <a:r>
              <a:rPr lang="en-US" sz="1800"/>
              <a:t>Cómo los padres pueden participar en toma de decisiones y </a:t>
            </a:r>
            <a:endParaRPr/>
          </a:p>
          <a:p>
            <a:pPr marL="0" lvl="0" indent="0" algn="l" rtl="0">
              <a:lnSpc>
                <a:spcPct val="90000"/>
              </a:lnSpc>
              <a:spcBef>
                <a:spcPts val="1000"/>
              </a:spcBef>
              <a:spcAft>
                <a:spcPts val="0"/>
              </a:spcAft>
              <a:buClr>
                <a:schemeClr val="dk1"/>
              </a:buClr>
              <a:buSzPts val="1800"/>
              <a:buNone/>
            </a:pPr>
            <a:r>
              <a:rPr lang="en-US" sz="1800"/>
              <a:t>           actividades</a:t>
            </a:r>
            <a:endParaRPr/>
          </a:p>
          <a:p>
            <a:pPr marL="0" lvl="0" indent="0" algn="l" rtl="0">
              <a:lnSpc>
                <a:spcPct val="90000"/>
              </a:lnSpc>
              <a:spcBef>
                <a:spcPts val="1000"/>
              </a:spcBef>
              <a:spcAft>
                <a:spcPts val="0"/>
              </a:spcAft>
              <a:buClr>
                <a:schemeClr val="dk1"/>
              </a:buClr>
              <a:buSzPts val="1800"/>
              <a:buNone/>
            </a:pPr>
            <a:r>
              <a:rPr lang="en-US" sz="1800"/>
              <a:t>        -  Cómo se utilizan los fondos de participación de los padres</a:t>
            </a:r>
            <a:endParaRPr/>
          </a:p>
          <a:p>
            <a:pPr marL="0" lvl="0" indent="0" algn="l" rtl="0">
              <a:lnSpc>
                <a:spcPct val="90000"/>
              </a:lnSpc>
              <a:spcBef>
                <a:spcPts val="1000"/>
              </a:spcBef>
              <a:spcAft>
                <a:spcPts val="0"/>
              </a:spcAft>
              <a:buClr>
                <a:schemeClr val="dk1"/>
              </a:buClr>
              <a:buSzPts val="1800"/>
              <a:buNone/>
            </a:pPr>
            <a:r>
              <a:rPr lang="en-US" sz="1800"/>
              <a:t>        -  Cómo se proporcionará información y formación a los padres</a:t>
            </a:r>
            <a:endParaRPr/>
          </a:p>
          <a:p>
            <a:pPr marL="0" lvl="0" indent="0" algn="ctr" rtl="0">
              <a:lnSpc>
                <a:spcPct val="90000"/>
              </a:lnSpc>
              <a:spcBef>
                <a:spcPts val="1000"/>
              </a:spcBef>
              <a:spcAft>
                <a:spcPts val="0"/>
              </a:spcAft>
              <a:buClr>
                <a:schemeClr val="dk1"/>
              </a:buClr>
              <a:buSzPts val="1800"/>
              <a:buNone/>
            </a:pPr>
            <a:r>
              <a:rPr lang="en-US" sz="1800"/>
              <a:t> -  Cómo la escuela conseguirá  capacitar a los padres  y el personal</a:t>
            </a:r>
            <a:endParaRPr/>
          </a:p>
          <a:p>
            <a:pPr marL="0" lvl="0" indent="0" algn="ctr" rtl="0">
              <a:lnSpc>
                <a:spcPct val="90000"/>
              </a:lnSpc>
              <a:spcBef>
                <a:spcPts val="1000"/>
              </a:spcBef>
              <a:spcAft>
                <a:spcPts val="0"/>
              </a:spcAft>
              <a:buClr>
                <a:schemeClr val="dk1"/>
              </a:buClr>
              <a:buSzPts val="1800"/>
              <a:buNone/>
            </a:pPr>
            <a:r>
              <a:rPr lang="en-US" sz="1800"/>
              <a:t>administrativo  para la fuerte participación como  padres</a:t>
            </a:r>
            <a:endParaRPr sz="500"/>
          </a:p>
          <a:p>
            <a:pPr marL="228600" lvl="0" indent="-228600" algn="l" rtl="0">
              <a:lnSpc>
                <a:spcPct val="90000"/>
              </a:lnSpc>
              <a:spcBef>
                <a:spcPts val="1000"/>
              </a:spcBef>
              <a:spcAft>
                <a:spcPts val="0"/>
              </a:spcAft>
              <a:buClr>
                <a:schemeClr val="dk1"/>
              </a:buClr>
              <a:buSzPts val="2200"/>
              <a:buChar char="•"/>
            </a:pPr>
            <a:r>
              <a:rPr lang="en-US" sz="2200"/>
              <a:t>Usted, padre, tiene derecho a participar en el desarrollo del Plan de participación de los padres de la escuela.</a:t>
            </a:r>
            <a:endParaRPr sz="2200"/>
          </a:p>
          <a:p>
            <a:pPr marL="228600" lvl="0" indent="-228600" algn="l" rtl="0">
              <a:lnSpc>
                <a:spcPct val="90000"/>
              </a:lnSpc>
              <a:spcBef>
                <a:spcPts val="1000"/>
              </a:spcBef>
              <a:spcAft>
                <a:spcPts val="0"/>
              </a:spcAft>
              <a:buClr>
                <a:schemeClr val="dk1"/>
              </a:buClr>
              <a:buSzPts val="2200"/>
              <a:buNone/>
            </a:pP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title"/>
          </p:nvPr>
        </p:nvSpPr>
        <p:spPr>
          <a:xfrm>
            <a:off x="1638300" y="365039"/>
            <a:ext cx="5943600" cy="11430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2800"/>
              <a:buFont typeface="Century Gothic"/>
              <a:buNone/>
            </a:pPr>
            <a:r>
              <a:rPr lang="en-US" sz="2800"/>
              <a:t>¿QUÉ ES EL ACUERDO ESCOLAR?</a:t>
            </a:r>
            <a:endParaRPr sz="2800"/>
          </a:p>
        </p:txBody>
      </p:sp>
      <p:sp>
        <p:nvSpPr>
          <p:cNvPr id="229" name="Google Shape;229;p29"/>
          <p:cNvSpPr txBox="1">
            <a:spLocks noGrp="1"/>
          </p:cNvSpPr>
          <p:nvPr>
            <p:ph type="body" idx="1"/>
          </p:nvPr>
        </p:nvSpPr>
        <p:spPr>
          <a:xfrm>
            <a:off x="609600" y="2133600"/>
            <a:ext cx="8001000" cy="3962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a:t> Es un compromiso de la escuela, los padres y los estudiantes a compartir la responsabilidad académica para mejorar rendimiento del estudiante.</a:t>
            </a:r>
            <a:endParaRPr/>
          </a:p>
          <a:p>
            <a:pPr marL="228600" lvl="0" indent="-196850" algn="l" rtl="0">
              <a:lnSpc>
                <a:spcPct val="90000"/>
              </a:lnSpc>
              <a:spcBef>
                <a:spcPts val="1000"/>
              </a:spcBef>
              <a:spcAft>
                <a:spcPts val="0"/>
              </a:spcAft>
              <a:buClr>
                <a:schemeClr val="dk1"/>
              </a:buClr>
              <a:buSzPts val="500"/>
              <a:buNone/>
            </a:pPr>
            <a:endParaRPr sz="500"/>
          </a:p>
          <a:p>
            <a:pPr marL="228600" lvl="0" indent="-228600" algn="l" rtl="0">
              <a:lnSpc>
                <a:spcPct val="90000"/>
              </a:lnSpc>
              <a:spcBef>
                <a:spcPts val="1000"/>
              </a:spcBef>
              <a:spcAft>
                <a:spcPts val="0"/>
              </a:spcAft>
              <a:buClr>
                <a:schemeClr val="dk1"/>
              </a:buClr>
              <a:buSzPts val="2200"/>
              <a:buChar char="•"/>
            </a:pPr>
            <a:r>
              <a:rPr lang="en-US" sz="2200"/>
              <a:t>Según el programa Título 1 los padres, tienen derecho a participar en el desarrollo del Acuerdo escolar.</a:t>
            </a:r>
            <a:endParaRPr/>
          </a:p>
          <a:p>
            <a:pPr marL="228600" lvl="0" indent="-196850" algn="l" rtl="0">
              <a:lnSpc>
                <a:spcPct val="90000"/>
              </a:lnSpc>
              <a:spcBef>
                <a:spcPts val="1000"/>
              </a:spcBef>
              <a:spcAft>
                <a:spcPts val="0"/>
              </a:spcAft>
              <a:buClr>
                <a:schemeClr val="dk1"/>
              </a:buClr>
              <a:buSzPts val="500"/>
              <a:buNone/>
            </a:pPr>
            <a:endParaRPr sz="500"/>
          </a:p>
          <a:p>
            <a:pPr marL="228600" lvl="0" indent="-228600" algn="l" rtl="0">
              <a:lnSpc>
                <a:spcPct val="90000"/>
              </a:lnSpc>
              <a:spcBef>
                <a:spcPts val="1000"/>
              </a:spcBef>
              <a:spcAft>
                <a:spcPts val="0"/>
              </a:spcAft>
              <a:buClr>
                <a:schemeClr val="dk1"/>
              </a:buClr>
              <a:buSzPts val="2200"/>
              <a:buChar char="•"/>
            </a:pPr>
            <a:r>
              <a:rPr lang="en-US" sz="2200"/>
              <a:t>Distribución del Pacto.</a:t>
            </a:r>
            <a:endParaRPr/>
          </a:p>
          <a:p>
            <a:pPr marL="228600" lvl="0" indent="-228600" algn="l" rtl="0">
              <a:lnSpc>
                <a:spcPct val="90000"/>
              </a:lnSpc>
              <a:spcBef>
                <a:spcPts val="1000"/>
              </a:spcBef>
              <a:spcAft>
                <a:spcPts val="0"/>
              </a:spcAft>
              <a:buClr>
                <a:schemeClr val="dk1"/>
              </a:buClr>
              <a:buSzPts val="2200"/>
              <a:buNone/>
            </a:pPr>
            <a:endParaRPr sz="2200"/>
          </a:p>
        </p:txBody>
      </p:sp>
      <p:pic>
        <p:nvPicPr>
          <p:cNvPr id="230" name="Google Shape;230;p29"/>
          <p:cNvPicPr preferRelativeResize="0"/>
          <p:nvPr/>
        </p:nvPicPr>
        <p:blipFill rotWithShape="1">
          <a:blip r:embed="rId3">
            <a:alphaModFix/>
          </a:blip>
          <a:srcRect/>
          <a:stretch/>
        </p:blipFill>
        <p:spPr>
          <a:xfrm>
            <a:off x="6858000" y="457200"/>
            <a:ext cx="2133600" cy="1828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0"/>
          <p:cNvSpPr txBox="1">
            <a:spLocks noGrp="1"/>
          </p:cNvSpPr>
          <p:nvPr>
            <p:ph type="title"/>
          </p:nvPr>
        </p:nvSpPr>
        <p:spPr>
          <a:xfrm>
            <a:off x="1181100" y="685800"/>
            <a:ext cx="65532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entury Gothic"/>
              <a:buNone/>
            </a:pPr>
            <a:r>
              <a:rPr lang="en-US" sz="2800"/>
              <a:t>¿CÓMO SOLICITO LAS CALIFICACIONES DE LOS MAESTROS DE MI HIJO?</a:t>
            </a:r>
            <a:endParaRPr sz="2800"/>
          </a:p>
        </p:txBody>
      </p:sp>
      <p:sp>
        <p:nvSpPr>
          <p:cNvPr id="237" name="Google Shape;237;p30"/>
          <p:cNvSpPr txBox="1">
            <a:spLocks noGrp="1"/>
          </p:cNvSpPr>
          <p:nvPr>
            <p:ph type="body" idx="1"/>
          </p:nvPr>
        </p:nvSpPr>
        <p:spPr>
          <a:xfrm>
            <a:off x="457200" y="2667000"/>
            <a:ext cx="8001000" cy="289559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a:t>Según el programa Título 1 los padres, tienen derecho a solicitar las calificaciones de los maestros de sus hijos </a:t>
            </a:r>
            <a:endParaRPr/>
          </a:p>
          <a:p>
            <a:pPr marL="0" lvl="0" indent="0" algn="l" rtl="0">
              <a:lnSpc>
                <a:spcPct val="90000"/>
              </a:lnSpc>
              <a:spcBef>
                <a:spcPts val="1000"/>
              </a:spcBef>
              <a:spcAft>
                <a:spcPts val="0"/>
              </a:spcAft>
              <a:buClr>
                <a:schemeClr val="dk1"/>
              </a:buClr>
              <a:buSzPts val="2200"/>
              <a:buNone/>
            </a:pPr>
            <a:endParaRPr sz="2200"/>
          </a:p>
          <a:p>
            <a:pPr marL="228600" lvl="0" indent="-196850" algn="l" rtl="0">
              <a:lnSpc>
                <a:spcPct val="90000"/>
              </a:lnSpc>
              <a:spcBef>
                <a:spcPts val="1000"/>
              </a:spcBef>
              <a:spcAft>
                <a:spcPts val="0"/>
              </a:spcAft>
              <a:buClr>
                <a:schemeClr val="dk1"/>
              </a:buClr>
              <a:buSzPts val="500"/>
              <a:buNone/>
            </a:pPr>
            <a:endParaRPr sz="500"/>
          </a:p>
          <a:p>
            <a:pPr marL="228600" lvl="0" indent="-228600" algn="l" rtl="0">
              <a:lnSpc>
                <a:spcPct val="90000"/>
              </a:lnSpc>
              <a:spcBef>
                <a:spcPts val="1000"/>
              </a:spcBef>
              <a:spcAft>
                <a:spcPts val="0"/>
              </a:spcAft>
              <a:buClr>
                <a:schemeClr val="dk1"/>
              </a:buClr>
              <a:buSzPts val="2200"/>
              <a:buChar char="•"/>
            </a:pPr>
            <a:r>
              <a:rPr lang="en-US" sz="2200"/>
              <a:t>Cómo se le notifica de este derecho y el proceso para hacer tal petición.</a:t>
            </a:r>
            <a:endParaRPr sz="2200"/>
          </a:p>
        </p:txBody>
      </p:sp>
      <p:pic>
        <p:nvPicPr>
          <p:cNvPr id="238" name="Google Shape;238;p30"/>
          <p:cNvPicPr preferRelativeResize="0"/>
          <p:nvPr/>
        </p:nvPicPr>
        <p:blipFill rotWithShape="1">
          <a:blip r:embed="rId3">
            <a:alphaModFix/>
          </a:blip>
          <a:srcRect/>
          <a:stretch/>
        </p:blipFill>
        <p:spPr>
          <a:xfrm>
            <a:off x="6930081" y="652849"/>
            <a:ext cx="2209800" cy="1828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1"/>
          <p:cNvSpPr txBox="1">
            <a:spLocks noGrp="1"/>
          </p:cNvSpPr>
          <p:nvPr>
            <p:ph type="title"/>
          </p:nvPr>
        </p:nvSpPr>
        <p:spPr>
          <a:xfrm>
            <a:off x="1600200" y="571500"/>
            <a:ext cx="61722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entury Gothic"/>
              <a:buNone/>
            </a:pPr>
            <a:r>
              <a:rPr lang="en-US" sz="2800"/>
              <a:t>¿CÓMO ES LA EVALUACIÓN DEL CENTRO EDUCATIVO AUTORIZADO (LEA)PARA LLEVAR A CABO LA PARTICIPACIÓS DE LOS  PADRES?</a:t>
            </a:r>
            <a:endParaRPr sz="2800"/>
          </a:p>
        </p:txBody>
      </p:sp>
      <p:sp>
        <p:nvSpPr>
          <p:cNvPr id="245" name="Google Shape;245;p31"/>
          <p:cNvSpPr txBox="1">
            <a:spLocks noGrp="1"/>
          </p:cNvSpPr>
          <p:nvPr>
            <p:ph type="body" idx="1"/>
          </p:nvPr>
        </p:nvSpPr>
        <p:spPr>
          <a:xfrm>
            <a:off x="1143000" y="1981200"/>
            <a:ext cx="7086600" cy="39624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200"/>
              <a:buChar char="•"/>
            </a:pPr>
            <a:r>
              <a:rPr lang="en-US" sz="2200"/>
              <a:t>Requerimientos de Evaluación</a:t>
            </a:r>
            <a:endParaRPr sz="2200"/>
          </a:p>
          <a:p>
            <a:pPr marL="685800" lvl="1" indent="-228600" algn="l" rtl="0">
              <a:lnSpc>
                <a:spcPct val="90000"/>
              </a:lnSpc>
              <a:spcBef>
                <a:spcPts val="500"/>
              </a:spcBef>
              <a:spcAft>
                <a:spcPts val="0"/>
              </a:spcAft>
              <a:buClr>
                <a:schemeClr val="dk1"/>
              </a:buClr>
              <a:buSzPts val="1800"/>
              <a:buChar char="•"/>
            </a:pPr>
            <a:r>
              <a:rPr lang="en-US" sz="1800"/>
              <a:t>Conducta anual</a:t>
            </a:r>
            <a:endParaRPr sz="1800"/>
          </a:p>
          <a:p>
            <a:pPr marL="685800" lvl="1" indent="-228600" algn="l" rtl="0">
              <a:lnSpc>
                <a:spcPct val="90000"/>
              </a:lnSpc>
              <a:spcBef>
                <a:spcPts val="500"/>
              </a:spcBef>
              <a:spcAft>
                <a:spcPts val="0"/>
              </a:spcAft>
              <a:buClr>
                <a:schemeClr val="dk1"/>
              </a:buClr>
              <a:buSzPts val="1800"/>
              <a:buChar char="•"/>
            </a:pPr>
            <a:r>
              <a:rPr lang="en-US" sz="1800"/>
              <a:t>Conducta con el programa título 1 para los padres</a:t>
            </a:r>
            <a:endParaRPr/>
          </a:p>
          <a:p>
            <a:pPr marL="685800" lvl="1" indent="-228600" algn="l" rtl="0">
              <a:lnSpc>
                <a:spcPct val="90000"/>
              </a:lnSpc>
              <a:spcBef>
                <a:spcPts val="500"/>
              </a:spcBef>
              <a:spcAft>
                <a:spcPts val="0"/>
              </a:spcAft>
              <a:buClr>
                <a:schemeClr val="dk1"/>
              </a:buClr>
              <a:buSzPts val="1800"/>
              <a:buChar char="•"/>
            </a:pPr>
            <a:r>
              <a:rPr lang="en-US" sz="1800"/>
              <a:t>Analizar el contenido y la eficacia del actual plan</a:t>
            </a:r>
            <a:endParaRPr/>
          </a:p>
          <a:p>
            <a:pPr marL="685800" lvl="1" indent="-228600" algn="l" rtl="0">
              <a:lnSpc>
                <a:spcPct val="90000"/>
              </a:lnSpc>
              <a:spcBef>
                <a:spcPts val="500"/>
              </a:spcBef>
              <a:spcAft>
                <a:spcPts val="0"/>
              </a:spcAft>
              <a:buClr>
                <a:schemeClr val="dk1"/>
              </a:buClr>
              <a:buSzPts val="1800"/>
              <a:buChar char="•"/>
            </a:pPr>
            <a:r>
              <a:rPr lang="en-US" sz="1800"/>
              <a:t>Identificar las barreras de participación de los padres</a:t>
            </a:r>
            <a:endParaRPr sz="1800"/>
          </a:p>
          <a:p>
            <a:pPr marL="685800" lvl="1" indent="-228600" algn="l" rtl="0">
              <a:lnSpc>
                <a:spcPct val="90000"/>
              </a:lnSpc>
              <a:spcBef>
                <a:spcPts val="500"/>
              </a:spcBef>
              <a:spcAft>
                <a:spcPts val="0"/>
              </a:spcAft>
              <a:buClr>
                <a:schemeClr val="dk1"/>
              </a:buClr>
              <a:buSzPts val="1800"/>
              <a:buChar char="•"/>
            </a:pPr>
            <a:r>
              <a:rPr lang="en-US" sz="1800"/>
              <a:t>Entrada de datos puede incluir...</a:t>
            </a:r>
            <a:endParaRPr/>
          </a:p>
          <a:p>
            <a:pPr marL="1143000" lvl="2" indent="-228600" algn="l" rtl="0">
              <a:lnSpc>
                <a:spcPct val="90000"/>
              </a:lnSpc>
              <a:spcBef>
                <a:spcPts val="500"/>
              </a:spcBef>
              <a:spcAft>
                <a:spcPts val="0"/>
              </a:spcAft>
              <a:buClr>
                <a:schemeClr val="dk1"/>
              </a:buClr>
              <a:buSzPts val="1400"/>
              <a:buFont typeface="Arial"/>
              <a:buChar char="•"/>
            </a:pPr>
            <a:r>
              <a:rPr lang="en-US" sz="1400"/>
              <a:t>Encuesta para los padres (Requerido)</a:t>
            </a:r>
            <a:endParaRPr/>
          </a:p>
          <a:p>
            <a:pPr marL="1143000" lvl="2" indent="-228600" algn="l" rtl="0">
              <a:lnSpc>
                <a:spcPct val="90000"/>
              </a:lnSpc>
              <a:spcBef>
                <a:spcPts val="500"/>
              </a:spcBef>
              <a:spcAft>
                <a:spcPts val="0"/>
              </a:spcAft>
              <a:buClr>
                <a:schemeClr val="dk1"/>
              </a:buClr>
              <a:buSzPts val="1600"/>
              <a:buChar char="•"/>
            </a:pPr>
            <a:r>
              <a:rPr lang="en-US" sz="1600"/>
              <a:t>Grupos de enfoques.</a:t>
            </a:r>
            <a:endParaRPr sz="1600"/>
          </a:p>
          <a:p>
            <a:pPr marL="1143000" lvl="2" indent="-228600" algn="l" rtl="0">
              <a:lnSpc>
                <a:spcPct val="90000"/>
              </a:lnSpc>
              <a:spcBef>
                <a:spcPts val="500"/>
              </a:spcBef>
              <a:spcAft>
                <a:spcPts val="0"/>
              </a:spcAft>
              <a:buClr>
                <a:schemeClr val="dk1"/>
              </a:buClr>
              <a:buSzPts val="1600"/>
              <a:buChar char="•"/>
            </a:pPr>
            <a:r>
              <a:rPr lang="en-US" sz="1600"/>
              <a:t>Parent Advisory Committees</a:t>
            </a:r>
            <a:endParaRPr/>
          </a:p>
          <a:p>
            <a:pPr marL="228600" lvl="0" indent="-228600" algn="l" rtl="0">
              <a:lnSpc>
                <a:spcPct val="90000"/>
              </a:lnSpc>
              <a:spcBef>
                <a:spcPts val="1000"/>
              </a:spcBef>
              <a:spcAft>
                <a:spcPts val="0"/>
              </a:spcAft>
              <a:buClr>
                <a:schemeClr val="dk1"/>
              </a:buClr>
              <a:buSzPts val="2200"/>
              <a:buChar char="•"/>
            </a:pPr>
            <a:r>
              <a:rPr lang="en-US"/>
              <a:t>Proceso y Timeline	</a:t>
            </a:r>
            <a:endParaRPr sz="500"/>
          </a:p>
          <a:p>
            <a:pPr marL="685800" lvl="1" indent="-228600" algn="l" rtl="0">
              <a:lnSpc>
                <a:spcPct val="90000"/>
              </a:lnSpc>
              <a:spcBef>
                <a:spcPts val="500"/>
              </a:spcBef>
              <a:spcAft>
                <a:spcPts val="0"/>
              </a:spcAft>
              <a:buClr>
                <a:schemeClr val="dk1"/>
              </a:buClr>
              <a:buSzPts val="500"/>
              <a:buNone/>
            </a:pPr>
            <a:endParaRPr sz="500"/>
          </a:p>
          <a:p>
            <a:pPr marL="228600" lvl="0" indent="-228600" algn="l" rtl="0">
              <a:lnSpc>
                <a:spcPct val="90000"/>
              </a:lnSpc>
              <a:spcBef>
                <a:spcPts val="1000"/>
              </a:spcBef>
              <a:spcAft>
                <a:spcPts val="0"/>
              </a:spcAft>
              <a:buClr>
                <a:schemeClr val="dk1"/>
              </a:buClr>
              <a:buSzPts val="2200"/>
              <a:buChar char="•"/>
            </a:pPr>
            <a:r>
              <a:rPr lang="en-US" sz="2200"/>
              <a:t>Cómo la evaluación informa plan del próximo año</a:t>
            </a:r>
            <a:endParaRPr sz="2200"/>
          </a:p>
          <a:p>
            <a:pPr marL="228600" lvl="0" indent="-228600" algn="l" rtl="0">
              <a:lnSpc>
                <a:spcPct val="90000"/>
              </a:lnSpc>
              <a:spcBef>
                <a:spcPts val="1000"/>
              </a:spcBef>
              <a:spcAft>
                <a:spcPts val="0"/>
              </a:spcAft>
              <a:buClr>
                <a:schemeClr val="dk1"/>
              </a:buClr>
              <a:buSzPts val="2200"/>
              <a:buNone/>
            </a:pPr>
            <a:endParaRPr sz="2200"/>
          </a:p>
        </p:txBody>
      </p:sp>
      <p:pic>
        <p:nvPicPr>
          <p:cNvPr id="246" name="Google Shape;246;p31"/>
          <p:cNvPicPr preferRelativeResize="0"/>
          <p:nvPr/>
        </p:nvPicPr>
        <p:blipFill rotWithShape="1">
          <a:blip r:embed="rId3">
            <a:alphaModFix/>
          </a:blip>
          <a:srcRect/>
          <a:stretch/>
        </p:blipFill>
        <p:spPr>
          <a:xfrm>
            <a:off x="6934200" y="304800"/>
            <a:ext cx="1981200" cy="1828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2"/>
          <p:cNvSpPr txBox="1">
            <a:spLocks noGrp="1"/>
          </p:cNvSpPr>
          <p:nvPr>
            <p:ph type="title"/>
          </p:nvPr>
        </p:nvSpPr>
        <p:spPr>
          <a:xfrm>
            <a:off x="2171700" y="764373"/>
            <a:ext cx="6377940" cy="129302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000"/>
              <a:buFont typeface="Century Gothic"/>
              <a:buNone/>
            </a:pPr>
            <a:r>
              <a:rPr lang="en-US"/>
              <a:t> </a:t>
            </a:r>
            <a:endParaRPr/>
          </a:p>
        </p:txBody>
      </p:sp>
      <p:sp>
        <p:nvSpPr>
          <p:cNvPr id="253" name="Google Shape;253;p32"/>
          <p:cNvSpPr txBox="1">
            <a:spLocks noGrp="1"/>
          </p:cNvSpPr>
          <p:nvPr>
            <p:ph type="body" idx="1"/>
          </p:nvPr>
        </p:nvSpPr>
        <p:spPr>
          <a:xfrm>
            <a:off x="457200" y="2667000"/>
            <a:ext cx="8229600" cy="19050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None/>
            </a:pPr>
            <a:endParaRPr sz="2000"/>
          </a:p>
          <a:p>
            <a:pPr marL="228600" lvl="0" indent="-228600" algn="ctr" rtl="0">
              <a:lnSpc>
                <a:spcPct val="90000"/>
              </a:lnSpc>
              <a:spcBef>
                <a:spcPts val="1000"/>
              </a:spcBef>
              <a:spcAft>
                <a:spcPts val="0"/>
              </a:spcAft>
              <a:buClr>
                <a:schemeClr val="dk1"/>
              </a:buClr>
              <a:buSzPts val="4800"/>
              <a:buNone/>
            </a:pPr>
            <a:r>
              <a:rPr lang="en-US" sz="4800" b="1"/>
              <a:t>Preguntas?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txBox="1">
            <a:spLocks noGrp="1"/>
          </p:cNvSpPr>
          <p:nvPr>
            <p:ph type="title"/>
          </p:nvPr>
        </p:nvSpPr>
        <p:spPr>
          <a:xfrm>
            <a:off x="1676400" y="609600"/>
            <a:ext cx="6248400" cy="114300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chemeClr val="dk1"/>
              </a:buClr>
              <a:buSzPct val="100000"/>
              <a:buFont typeface="Century Gothic"/>
              <a:buNone/>
            </a:pPr>
            <a:r>
              <a:rPr lang="en-US"/>
              <a:t>¿POR QUÉ ESTAMOS AQUÍ?</a:t>
            </a:r>
            <a:endParaRPr/>
          </a:p>
        </p:txBody>
      </p:sp>
      <p:sp>
        <p:nvSpPr>
          <p:cNvPr id="158" name="Google Shape;158;p20"/>
          <p:cNvSpPr txBox="1">
            <a:spLocks noGrp="1"/>
          </p:cNvSpPr>
          <p:nvPr>
            <p:ph type="body" idx="1"/>
          </p:nvPr>
        </p:nvSpPr>
        <p:spPr>
          <a:xfrm>
            <a:off x="304800" y="2209800"/>
            <a:ext cx="8686800" cy="4038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a:t>Cada Estudiante Tiene Exito la Ley de</a:t>
            </a:r>
            <a:r>
              <a:rPr lang="en-US" i="1"/>
              <a:t>2015 </a:t>
            </a:r>
            <a:r>
              <a:rPr lang="en-US"/>
              <a:t>requiere que cada escuela tenga   una reunión anual de padres de familia con el fin de…</a:t>
            </a:r>
            <a:endParaRPr/>
          </a:p>
          <a:p>
            <a:pPr marL="228600" lvl="0" indent="-88900" algn="l" rtl="0">
              <a:lnSpc>
                <a:spcPct val="90000"/>
              </a:lnSpc>
              <a:spcBef>
                <a:spcPts val="1000"/>
              </a:spcBef>
              <a:spcAft>
                <a:spcPts val="0"/>
              </a:spcAft>
              <a:buClr>
                <a:schemeClr val="dk1"/>
              </a:buClr>
              <a:buSzPts val="2200"/>
              <a:buNone/>
            </a:pPr>
            <a:endParaRPr/>
          </a:p>
          <a:p>
            <a:pPr marL="0" lvl="0" indent="0" algn="l" rtl="0">
              <a:lnSpc>
                <a:spcPct val="90000"/>
              </a:lnSpc>
              <a:spcBef>
                <a:spcPts val="1000"/>
              </a:spcBef>
              <a:spcAft>
                <a:spcPts val="0"/>
              </a:spcAft>
              <a:buClr>
                <a:schemeClr val="dk1"/>
              </a:buClr>
              <a:buSzPts val="2200"/>
              <a:buNone/>
            </a:pPr>
            <a:r>
              <a:rPr lang="en-US"/>
              <a:t>  - Informarles de la participación de su escuela en el 	Título I.</a:t>
            </a:r>
            <a:endParaRPr/>
          </a:p>
          <a:p>
            <a:pPr marL="0" lvl="0" indent="0" algn="l" rtl="0">
              <a:lnSpc>
                <a:spcPct val="90000"/>
              </a:lnSpc>
              <a:spcBef>
                <a:spcPts val="1000"/>
              </a:spcBef>
              <a:spcAft>
                <a:spcPts val="0"/>
              </a:spcAft>
              <a:buClr>
                <a:schemeClr val="dk1"/>
              </a:buClr>
              <a:buSzPts val="2200"/>
              <a:buNone/>
            </a:pPr>
            <a:r>
              <a:rPr lang="en-US"/>
              <a:t>  - Para  explicar los requisitos del Título I</a:t>
            </a:r>
            <a:br>
              <a:rPr lang="en-US"/>
            </a:br>
            <a:r>
              <a:rPr lang="en-US"/>
              <a:t>  - Para  explicar sus derechos como padres.</a:t>
            </a:r>
            <a:r>
              <a:rPr lang="en-US" sz="2200"/>
              <a:t>		</a:t>
            </a:r>
            <a:endParaRPr/>
          </a:p>
        </p:txBody>
      </p:sp>
      <p:pic>
        <p:nvPicPr>
          <p:cNvPr id="159" name="Google Shape;159;p20"/>
          <p:cNvPicPr preferRelativeResize="0"/>
          <p:nvPr/>
        </p:nvPicPr>
        <p:blipFill rotWithShape="1">
          <a:blip r:embed="rId3">
            <a:alphaModFix/>
          </a:blip>
          <a:srcRect/>
          <a:stretch/>
        </p:blipFill>
        <p:spPr>
          <a:xfrm>
            <a:off x="6553200" y="4572000"/>
            <a:ext cx="2209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a:spLocks noGrp="1"/>
          </p:cNvSpPr>
          <p:nvPr>
            <p:ph type="title"/>
          </p:nvPr>
        </p:nvSpPr>
        <p:spPr>
          <a:xfrm>
            <a:off x="914400" y="609600"/>
            <a:ext cx="5562600" cy="11430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3400"/>
              <a:buFont typeface="Century Gothic"/>
              <a:buNone/>
            </a:pPr>
            <a:r>
              <a:rPr lang="en-US" sz="3400"/>
              <a:t>LO QUE APRENDERÁ...</a:t>
            </a:r>
            <a:endParaRPr/>
          </a:p>
        </p:txBody>
      </p:sp>
      <p:sp>
        <p:nvSpPr>
          <p:cNvPr id="166" name="Google Shape;166;p21"/>
          <p:cNvSpPr txBox="1">
            <a:spLocks noGrp="1"/>
          </p:cNvSpPr>
          <p:nvPr>
            <p:ph type="body" idx="1"/>
          </p:nvPr>
        </p:nvSpPr>
        <p:spPr>
          <a:xfrm>
            <a:off x="762000" y="2209800"/>
            <a:ext cx="8001000" cy="3657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200"/>
              <a:buNone/>
            </a:pPr>
            <a:r>
              <a:rPr lang="en-US"/>
              <a:t>¿Qué significa ser una escuela Título I?</a:t>
            </a:r>
            <a:br>
              <a:rPr lang="en-US"/>
            </a:br>
            <a:r>
              <a:rPr lang="en-US"/>
              <a:t>Para qué es el 1% del presupuesto que tenemos para los padres interesados en participar.</a:t>
            </a:r>
            <a:br>
              <a:rPr lang="en-US"/>
            </a:br>
            <a:r>
              <a:rPr lang="en-US"/>
              <a:t>¿Qué es el Plan LEA de Título I?</a:t>
            </a:r>
            <a:br>
              <a:rPr lang="en-US"/>
            </a:br>
            <a:r>
              <a:rPr lang="en-US"/>
              <a:t>¿Qué es el Plan LEA de Participación de los Padres?</a:t>
            </a:r>
            <a:br>
              <a:rPr lang="en-US"/>
            </a:br>
            <a:r>
              <a:rPr lang="en-US"/>
              <a:t>¿Qué es un CIP?</a:t>
            </a:r>
            <a:br>
              <a:rPr lang="en-US"/>
            </a:br>
            <a:r>
              <a:rPr lang="en-US"/>
              <a:t>¿Cuál es el compacto entre los padres y la escuela?</a:t>
            </a:r>
            <a:br>
              <a:rPr lang="en-US"/>
            </a:br>
            <a:r>
              <a:rPr lang="en-US"/>
              <a:t>¿Cómo puedo solicitar las calificaciones de el maestro (s) de mi hijo?</a:t>
            </a:r>
            <a:endParaRPr/>
          </a:p>
          <a:p>
            <a:pPr marL="228600" lvl="0" indent="-228600" algn="l" rtl="0">
              <a:lnSpc>
                <a:spcPct val="90000"/>
              </a:lnSpc>
              <a:spcBef>
                <a:spcPts val="1000"/>
              </a:spcBef>
              <a:spcAft>
                <a:spcPts val="0"/>
              </a:spcAft>
              <a:buClr>
                <a:schemeClr val="dk1"/>
              </a:buClr>
              <a:buSzPts val="2200"/>
              <a:buNone/>
            </a:pPr>
            <a:endParaRPr/>
          </a:p>
          <a:p>
            <a:pPr marL="228600" lvl="0" indent="-228600" algn="l" rtl="0">
              <a:lnSpc>
                <a:spcPct val="90000"/>
              </a:lnSpc>
              <a:spcBef>
                <a:spcPts val="1000"/>
              </a:spcBef>
              <a:spcAft>
                <a:spcPts val="0"/>
              </a:spcAft>
              <a:buClr>
                <a:schemeClr val="dk1"/>
              </a:buClr>
              <a:buSzPts val="2200"/>
              <a:buNone/>
            </a:pPr>
            <a:endParaRPr/>
          </a:p>
        </p:txBody>
      </p:sp>
      <p:pic>
        <p:nvPicPr>
          <p:cNvPr id="167" name="Google Shape;167;p21"/>
          <p:cNvPicPr preferRelativeResize="0"/>
          <p:nvPr/>
        </p:nvPicPr>
        <p:blipFill rotWithShape="1">
          <a:blip r:embed="rId3">
            <a:alphaModFix/>
          </a:blip>
          <a:srcRect/>
          <a:stretch/>
        </p:blipFill>
        <p:spPr>
          <a:xfrm>
            <a:off x="6553200" y="266700"/>
            <a:ext cx="2209800" cy="1828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2"/>
          <p:cNvSpPr txBox="1">
            <a:spLocks noGrp="1"/>
          </p:cNvSpPr>
          <p:nvPr>
            <p:ph type="title"/>
          </p:nvPr>
        </p:nvSpPr>
        <p:spPr>
          <a:xfrm>
            <a:off x="685800" y="571500"/>
            <a:ext cx="5638800" cy="11430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3400"/>
              <a:buFont typeface="Century Gothic"/>
              <a:buNone/>
            </a:pPr>
            <a:r>
              <a:rPr lang="en-US" sz="3400"/>
              <a:t>LO QUE APRENDERÁ... (CONTINUACIÓN)</a:t>
            </a:r>
            <a:endParaRPr sz="2400" i="1"/>
          </a:p>
        </p:txBody>
      </p:sp>
      <p:sp>
        <p:nvSpPr>
          <p:cNvPr id="174" name="Google Shape;174;p22"/>
          <p:cNvSpPr txBox="1">
            <a:spLocks noGrp="1"/>
          </p:cNvSpPr>
          <p:nvPr>
            <p:ph type="body" idx="1"/>
          </p:nvPr>
        </p:nvSpPr>
        <p:spPr>
          <a:xfrm>
            <a:off x="356286" y="2097559"/>
            <a:ext cx="8382000" cy="4343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500"/>
              <a:buNone/>
            </a:pPr>
            <a:endParaRPr sz="500"/>
          </a:p>
          <a:p>
            <a:pPr marL="228600" lvl="0" indent="-228600" algn="l" rtl="0">
              <a:lnSpc>
                <a:spcPct val="90000"/>
              </a:lnSpc>
              <a:spcBef>
                <a:spcPts val="1000"/>
              </a:spcBef>
              <a:spcAft>
                <a:spcPts val="0"/>
              </a:spcAft>
              <a:buClr>
                <a:schemeClr val="dk1"/>
              </a:buClr>
              <a:buSzPts val="500"/>
              <a:buNone/>
            </a:pPr>
            <a:endParaRPr sz="500"/>
          </a:p>
          <a:p>
            <a:pPr marL="228600" lvl="0" indent="-228600" algn="l" rtl="0">
              <a:lnSpc>
                <a:spcPct val="90000"/>
              </a:lnSpc>
              <a:spcBef>
                <a:spcPts val="1000"/>
              </a:spcBef>
              <a:spcAft>
                <a:spcPts val="0"/>
              </a:spcAft>
              <a:buClr>
                <a:schemeClr val="dk1"/>
              </a:buClr>
              <a:buSzPts val="500"/>
              <a:buNone/>
            </a:pPr>
            <a:endParaRPr sz="500"/>
          </a:p>
          <a:p>
            <a:pPr marL="228600" lvl="0" indent="-228600" algn="l" rtl="0">
              <a:lnSpc>
                <a:spcPct val="90000"/>
              </a:lnSpc>
              <a:spcBef>
                <a:spcPts val="1000"/>
              </a:spcBef>
              <a:spcAft>
                <a:spcPts val="0"/>
              </a:spcAft>
              <a:buClr>
                <a:schemeClr val="dk1"/>
              </a:buClr>
              <a:buSzPts val="400"/>
              <a:buNone/>
            </a:pPr>
            <a:endParaRPr sz="400"/>
          </a:p>
          <a:p>
            <a:pPr marL="228600" lvl="0" indent="-228600" algn="l" rtl="0">
              <a:lnSpc>
                <a:spcPct val="90000"/>
              </a:lnSpc>
              <a:spcBef>
                <a:spcPts val="1000"/>
              </a:spcBef>
              <a:spcAft>
                <a:spcPts val="0"/>
              </a:spcAft>
              <a:buClr>
                <a:schemeClr val="dk1"/>
              </a:buClr>
              <a:buSzPts val="2200"/>
              <a:buChar char="•"/>
            </a:pPr>
            <a:r>
              <a:rPr lang="en-US"/>
              <a:t>¿Cómo se lleva a cabo la evaluación anual del Plan de la participación de los padres?</a:t>
            </a:r>
            <a:br>
              <a:rPr lang="en-US"/>
            </a:br>
            <a:r>
              <a:rPr lang="en-US"/>
              <a:t>	Las evaluaciones deben dirigirse a 3 componentes clave:</a:t>
            </a:r>
            <a:endParaRPr/>
          </a:p>
          <a:p>
            <a:pPr marL="685800" lvl="1" indent="-228600" algn="l" rtl="0">
              <a:lnSpc>
                <a:spcPct val="90000"/>
              </a:lnSpc>
              <a:spcBef>
                <a:spcPts val="500"/>
              </a:spcBef>
              <a:spcAft>
                <a:spcPts val="0"/>
              </a:spcAft>
              <a:buClr>
                <a:schemeClr val="dk1"/>
              </a:buClr>
              <a:buSzPts val="2000"/>
              <a:buChar char="•"/>
            </a:pPr>
            <a:r>
              <a:rPr lang="en-US"/>
              <a:t>Barreras</a:t>
            </a:r>
            <a:endParaRPr/>
          </a:p>
          <a:p>
            <a:pPr marL="685800" lvl="1" indent="-228600" algn="l" rtl="0">
              <a:lnSpc>
                <a:spcPct val="90000"/>
              </a:lnSpc>
              <a:spcBef>
                <a:spcPts val="500"/>
              </a:spcBef>
              <a:spcAft>
                <a:spcPts val="0"/>
              </a:spcAft>
              <a:buClr>
                <a:schemeClr val="dk1"/>
              </a:buClr>
              <a:buSzPts val="2000"/>
              <a:buChar char="•"/>
            </a:pPr>
            <a:r>
              <a:rPr lang="en-US"/>
              <a:t>Capacidad para ayudar a aprender</a:t>
            </a:r>
            <a:endParaRPr/>
          </a:p>
          <a:p>
            <a:pPr marL="685800" lvl="1" indent="-228600" algn="l" rtl="0">
              <a:lnSpc>
                <a:spcPct val="90000"/>
              </a:lnSpc>
              <a:spcBef>
                <a:spcPts val="500"/>
              </a:spcBef>
              <a:spcAft>
                <a:spcPts val="0"/>
              </a:spcAft>
              <a:buClr>
                <a:schemeClr val="dk1"/>
              </a:buClr>
              <a:buSzPts val="2000"/>
              <a:buChar char="•"/>
            </a:pPr>
            <a:r>
              <a:rPr lang="en-US"/>
              <a:t>Interacciones exitosas</a:t>
            </a:r>
            <a:endParaRPr/>
          </a:p>
          <a:p>
            <a:pPr marL="0" lvl="0" indent="0" algn="l" rtl="0">
              <a:lnSpc>
                <a:spcPct val="90000"/>
              </a:lnSpc>
              <a:spcBef>
                <a:spcPts val="1000"/>
              </a:spcBef>
              <a:spcAft>
                <a:spcPts val="0"/>
              </a:spcAft>
              <a:buClr>
                <a:schemeClr val="dk1"/>
              </a:buClr>
              <a:buSzPts val="2200"/>
              <a:buNone/>
            </a:pPr>
            <a:r>
              <a:rPr lang="en-US"/>
              <a:t/>
            </a:r>
            <a:br>
              <a:rPr lang="en-US"/>
            </a:br>
            <a:r>
              <a:rPr lang="en-US"/>
              <a:t>¿Cómo puedo participar en todas las cosas que </a:t>
            </a:r>
            <a:br>
              <a:rPr lang="en-US"/>
            </a:br>
            <a:r>
              <a:rPr lang="en-US"/>
              <a:t>estoy aprendiendo?</a:t>
            </a:r>
            <a:endParaRPr/>
          </a:p>
        </p:txBody>
      </p:sp>
      <p:pic>
        <p:nvPicPr>
          <p:cNvPr id="175" name="Google Shape;175;p22"/>
          <p:cNvPicPr preferRelativeResize="0"/>
          <p:nvPr/>
        </p:nvPicPr>
        <p:blipFill rotWithShape="1">
          <a:blip r:embed="rId3">
            <a:alphaModFix/>
          </a:blip>
          <a:srcRect/>
          <a:stretch/>
        </p:blipFill>
        <p:spPr>
          <a:xfrm>
            <a:off x="6553200" y="266700"/>
            <a:ext cx="2209800" cy="1828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3"/>
          <p:cNvSpPr txBox="1">
            <a:spLocks noGrp="1"/>
          </p:cNvSpPr>
          <p:nvPr>
            <p:ph type="title"/>
          </p:nvPr>
        </p:nvSpPr>
        <p:spPr>
          <a:xfrm>
            <a:off x="1790700" y="533400"/>
            <a:ext cx="61722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entury Gothic"/>
              <a:buNone/>
            </a:pPr>
            <a:r>
              <a:rPr lang="en-US" sz="3200"/>
              <a:t>¿QUÉ SIGNIFICA SER UNA ESCUELA TÍTULO I?</a:t>
            </a:r>
            <a:endParaRPr sz="3200"/>
          </a:p>
        </p:txBody>
      </p:sp>
      <p:sp>
        <p:nvSpPr>
          <p:cNvPr id="182" name="Google Shape;182;p23"/>
          <p:cNvSpPr txBox="1">
            <a:spLocks noGrp="1"/>
          </p:cNvSpPr>
          <p:nvPr>
            <p:ph type="body" idx="1"/>
          </p:nvPr>
        </p:nvSpPr>
        <p:spPr>
          <a:xfrm>
            <a:off x="685800" y="1981200"/>
            <a:ext cx="8382000" cy="4525963"/>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0000"/>
              <a:buChar char="•"/>
            </a:pPr>
            <a:r>
              <a:rPr lang="en-US" sz="2200"/>
              <a:t>Ser una  escuela Título 1 significa que la escuela recibe fondos federales (título I dólares) para complementar los programas existentes de la escuela.  Estos dólares son utilizados para : </a:t>
            </a:r>
            <a:endParaRPr sz="2200"/>
          </a:p>
          <a:p>
            <a:pPr marL="0" lvl="0" indent="0" algn="l" rtl="0">
              <a:lnSpc>
                <a:spcPct val="90000"/>
              </a:lnSpc>
              <a:spcBef>
                <a:spcPts val="1000"/>
              </a:spcBef>
              <a:spcAft>
                <a:spcPts val="0"/>
              </a:spcAft>
              <a:buClr>
                <a:schemeClr val="dk1"/>
              </a:buClr>
              <a:buSzPct val="100000"/>
              <a:buNone/>
            </a:pPr>
            <a:r>
              <a:rPr lang="en-US" sz="2200"/>
              <a:t>	-Identificar a los alumnos que experimentan 	dificultades académicas y dar  asistencia oportuna 	para 	atender las dificultades comunes de estos 	alumnos. </a:t>
            </a:r>
            <a:endParaRPr sz="2200"/>
          </a:p>
          <a:p>
            <a:pPr marL="0" lvl="0" indent="0" algn="l" rtl="0">
              <a:lnSpc>
                <a:spcPct val="90000"/>
              </a:lnSpc>
              <a:spcBef>
                <a:spcPts val="1000"/>
              </a:spcBef>
              <a:spcAft>
                <a:spcPts val="0"/>
              </a:spcAft>
              <a:buClr>
                <a:schemeClr val="dk1"/>
              </a:buClr>
              <a:buSzPct val="100000"/>
              <a:buNone/>
            </a:pPr>
            <a:r>
              <a:rPr lang="en-US" sz="2200"/>
              <a:t>	-Compra de suplemento para el personal administrativo 	(programas, materiales, suministros </a:t>
            </a:r>
            <a:endParaRPr sz="2200"/>
          </a:p>
          <a:p>
            <a:pPr marL="0" lvl="0" indent="0" algn="l" rtl="0">
              <a:lnSpc>
                <a:spcPct val="90000"/>
              </a:lnSpc>
              <a:spcBef>
                <a:spcPts val="1000"/>
              </a:spcBef>
              <a:spcAft>
                <a:spcPts val="0"/>
              </a:spcAft>
              <a:buClr>
                <a:schemeClr val="dk1"/>
              </a:buClr>
              <a:buSzPct val="100000"/>
              <a:buNone/>
            </a:pPr>
            <a:r>
              <a:rPr lang="en-US" sz="2200"/>
              <a:t>	-para realizar reuniones, capacitaciones o actividades 	para la  participación de padres de familia.</a:t>
            </a:r>
            <a:endParaRPr sz="1800"/>
          </a:p>
          <a:p>
            <a:pPr marL="685800" lvl="1" indent="-228600" algn="l" rtl="0">
              <a:lnSpc>
                <a:spcPct val="90000"/>
              </a:lnSpc>
              <a:spcBef>
                <a:spcPts val="500"/>
              </a:spcBef>
              <a:spcAft>
                <a:spcPts val="0"/>
              </a:spcAft>
              <a:buClr>
                <a:schemeClr val="dk1"/>
              </a:buClr>
              <a:buSzPct val="100000"/>
              <a:buNone/>
            </a:pPr>
            <a:r>
              <a:rPr lang="en-US" sz="1000"/>
              <a:t> </a:t>
            </a:r>
            <a:endParaRPr/>
          </a:p>
          <a:p>
            <a:pPr marL="228600" lvl="0" indent="-228600" algn="l" rtl="0">
              <a:lnSpc>
                <a:spcPct val="90000"/>
              </a:lnSpc>
              <a:spcBef>
                <a:spcPts val="1000"/>
              </a:spcBef>
              <a:spcAft>
                <a:spcPts val="0"/>
              </a:spcAft>
              <a:buClr>
                <a:schemeClr val="dk1"/>
              </a:buClr>
              <a:buSzPct val="100000"/>
              <a:buChar char="•"/>
            </a:pPr>
            <a:r>
              <a:rPr lang="en-US" sz="2200"/>
              <a:t>Ser una escuela título 1 también significa participación de los padres y derechos de los padres bajo ESSA  </a:t>
            </a:r>
            <a:endParaRPr sz="2200"/>
          </a:p>
          <a:p>
            <a:pPr marL="228600" lvl="0" indent="-99377" algn="l" rtl="0">
              <a:lnSpc>
                <a:spcPct val="90000"/>
              </a:lnSpc>
              <a:spcBef>
                <a:spcPts val="1000"/>
              </a:spcBef>
              <a:spcAft>
                <a:spcPts val="0"/>
              </a:spcAft>
              <a:buClr>
                <a:schemeClr val="dk1"/>
              </a:buClr>
              <a:buSzPct val="100000"/>
              <a:buNone/>
            </a:pPr>
            <a:endParaRPr sz="2200"/>
          </a:p>
          <a:p>
            <a:pPr marL="228600" lvl="0" indent="-228600" algn="l" rtl="0">
              <a:lnSpc>
                <a:spcPct val="90000"/>
              </a:lnSpc>
              <a:spcBef>
                <a:spcPts val="1000"/>
              </a:spcBef>
              <a:spcAft>
                <a:spcPts val="0"/>
              </a:spcAft>
              <a:buClr>
                <a:schemeClr val="dk1"/>
              </a:buClr>
              <a:buSzPct val="100000"/>
              <a:buNone/>
            </a:pPr>
            <a:endParaRPr sz="2200"/>
          </a:p>
          <a:p>
            <a:pPr marL="228600" lvl="0" indent="-228600" algn="l" rtl="0">
              <a:lnSpc>
                <a:spcPct val="90000"/>
              </a:lnSpc>
              <a:spcBef>
                <a:spcPts val="1000"/>
              </a:spcBef>
              <a:spcAft>
                <a:spcPts val="0"/>
              </a:spcAft>
              <a:buClr>
                <a:schemeClr val="dk1"/>
              </a:buClr>
              <a:buSzPct val="100000"/>
              <a:buNone/>
            </a:pPr>
            <a:endParaRPr sz="2200"/>
          </a:p>
        </p:txBody>
      </p:sp>
      <p:pic>
        <p:nvPicPr>
          <p:cNvPr id="183" name="Google Shape;183;p23"/>
          <p:cNvPicPr preferRelativeResize="0"/>
          <p:nvPr/>
        </p:nvPicPr>
        <p:blipFill rotWithShape="1">
          <a:blip r:embed="rId3">
            <a:alphaModFix/>
          </a:blip>
          <a:srcRect/>
          <a:stretch/>
        </p:blipFill>
        <p:spPr>
          <a:xfrm>
            <a:off x="6629400" y="114300"/>
            <a:ext cx="2209800" cy="1828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4"/>
          <p:cNvSpPr txBox="1">
            <a:spLocks noGrp="1"/>
          </p:cNvSpPr>
          <p:nvPr>
            <p:ph type="title"/>
          </p:nvPr>
        </p:nvSpPr>
        <p:spPr>
          <a:xfrm>
            <a:off x="1011195" y="685800"/>
            <a:ext cx="61722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entury Gothic"/>
              <a:buNone/>
            </a:pPr>
            <a:r>
              <a:rPr lang="en-US" sz="3200"/>
              <a:t>¿QUÉ ES RESERVAR EL  1% Y CÓMO PARTICIPAN LOS PADRES?</a:t>
            </a:r>
            <a:endParaRPr sz="3200"/>
          </a:p>
        </p:txBody>
      </p:sp>
      <p:sp>
        <p:nvSpPr>
          <p:cNvPr id="190" name="Google Shape;190;p24"/>
          <p:cNvSpPr txBox="1">
            <a:spLocks noGrp="1"/>
          </p:cNvSpPr>
          <p:nvPr>
            <p:ph type="body" idx="1"/>
          </p:nvPr>
        </p:nvSpPr>
        <p:spPr>
          <a:xfrm>
            <a:off x="609600" y="2133600"/>
            <a:ext cx="8382000" cy="4038600"/>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90000"/>
              </a:lnSpc>
              <a:spcBef>
                <a:spcPts val="0"/>
              </a:spcBef>
              <a:spcAft>
                <a:spcPts val="0"/>
              </a:spcAft>
              <a:buClr>
                <a:schemeClr val="dk1"/>
              </a:buClr>
              <a:buSzPts val="2000"/>
              <a:buChar char="•"/>
            </a:pPr>
            <a:r>
              <a:rPr lang="en-US" sz="2000"/>
              <a:t>Cualquier Centro de educación autorizado (LEA) con una Título I que exceda más de  $500.000 está obligado por la  ley a destinar el 1% de su título I a la asignación para la participación de los padres.</a:t>
            </a:r>
            <a:endParaRPr/>
          </a:p>
          <a:p>
            <a:pPr marL="228600" lvl="0" indent="-196850" algn="just" rtl="0">
              <a:lnSpc>
                <a:spcPct val="90000"/>
              </a:lnSpc>
              <a:spcBef>
                <a:spcPts val="1000"/>
              </a:spcBef>
              <a:spcAft>
                <a:spcPts val="0"/>
              </a:spcAft>
              <a:buClr>
                <a:schemeClr val="dk1"/>
              </a:buClr>
              <a:buSzPts val="500"/>
              <a:buNone/>
            </a:pPr>
            <a:endParaRPr sz="500"/>
          </a:p>
          <a:p>
            <a:pPr marL="228600" lvl="0" indent="-228600" algn="just" rtl="0">
              <a:lnSpc>
                <a:spcPct val="90000"/>
              </a:lnSpc>
              <a:spcBef>
                <a:spcPts val="1000"/>
              </a:spcBef>
              <a:spcAft>
                <a:spcPts val="0"/>
              </a:spcAft>
              <a:buClr>
                <a:schemeClr val="dk1"/>
              </a:buClr>
              <a:buSzPts val="2000"/>
              <a:buChar char="•"/>
            </a:pPr>
            <a:r>
              <a:rPr lang="en-US" sz="2000"/>
              <a:t>De ese 1%, 5% podría reservarse por el centro de educación autorizado (LEA)  para gastos de actividades de padres de familia involucrados en el programa que pertenezca al condado.  El 95% restante debe destinarse a todos  los centros de educación autorizdos (LEA).  Por lo tanto, cada escuela de título I recibe su porción del 95% para implementar la participación de los padres de familia </a:t>
            </a:r>
            <a:endParaRPr/>
          </a:p>
          <a:p>
            <a:pPr marL="228600" lvl="0" indent="-196850" algn="just" rtl="0">
              <a:lnSpc>
                <a:spcPct val="90000"/>
              </a:lnSpc>
              <a:spcBef>
                <a:spcPts val="1000"/>
              </a:spcBef>
              <a:spcAft>
                <a:spcPts val="0"/>
              </a:spcAft>
              <a:buClr>
                <a:schemeClr val="dk1"/>
              </a:buClr>
              <a:buSzPts val="500"/>
              <a:buNone/>
            </a:pPr>
            <a:endParaRPr sz="500"/>
          </a:p>
          <a:p>
            <a:pPr marL="228600" lvl="0" indent="-228600" algn="just" rtl="0">
              <a:lnSpc>
                <a:spcPct val="90000"/>
              </a:lnSpc>
              <a:spcBef>
                <a:spcPts val="1000"/>
              </a:spcBef>
              <a:spcAft>
                <a:spcPts val="0"/>
              </a:spcAft>
              <a:buClr>
                <a:schemeClr val="dk1"/>
              </a:buClr>
              <a:buSzPts val="2000"/>
              <a:buChar char="•"/>
            </a:pPr>
            <a:r>
              <a:rPr lang="en-US" sz="2000"/>
              <a:t>Usted, como padre de familia Título 1, tienen derecho a participar en cómo se gasta este dinero.</a:t>
            </a:r>
            <a:endParaRPr sz="2200"/>
          </a:p>
          <a:p>
            <a:pPr marL="228600" lvl="0" indent="-228600" algn="l" rtl="0">
              <a:lnSpc>
                <a:spcPct val="90000"/>
              </a:lnSpc>
              <a:spcBef>
                <a:spcPts val="1000"/>
              </a:spcBef>
              <a:spcAft>
                <a:spcPts val="0"/>
              </a:spcAft>
              <a:buClr>
                <a:schemeClr val="dk1"/>
              </a:buClr>
              <a:buSzPts val="2200"/>
              <a:buNone/>
            </a:pPr>
            <a:endParaRPr sz="2200"/>
          </a:p>
        </p:txBody>
      </p:sp>
      <p:pic>
        <p:nvPicPr>
          <p:cNvPr id="191" name="Google Shape;191;p24"/>
          <p:cNvPicPr preferRelativeResize="0"/>
          <p:nvPr/>
        </p:nvPicPr>
        <p:blipFill rotWithShape="1">
          <a:blip r:embed="rId3">
            <a:alphaModFix/>
          </a:blip>
          <a:srcRect/>
          <a:stretch/>
        </p:blipFill>
        <p:spPr>
          <a:xfrm>
            <a:off x="7148384" y="381000"/>
            <a:ext cx="1828800" cy="1524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5"/>
          <p:cNvSpPr txBox="1">
            <a:spLocks noGrp="1"/>
          </p:cNvSpPr>
          <p:nvPr>
            <p:ph type="title"/>
          </p:nvPr>
        </p:nvSpPr>
        <p:spPr>
          <a:xfrm>
            <a:off x="762000" y="533400"/>
            <a:ext cx="65532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entury Gothic"/>
              <a:buNone/>
            </a:pPr>
            <a:r>
              <a:rPr lang="en-US" sz="3200"/>
              <a:t>¿CUÁL ES EL PLAN PARA EL CENTRO EDUCATIVO AUTORIZADO (LEA)?</a:t>
            </a:r>
            <a:endParaRPr sz="3200"/>
          </a:p>
        </p:txBody>
      </p:sp>
      <p:sp>
        <p:nvSpPr>
          <p:cNvPr id="198" name="Google Shape;198;p25"/>
          <p:cNvSpPr txBox="1">
            <a:spLocks noGrp="1"/>
          </p:cNvSpPr>
          <p:nvPr>
            <p:ph type="body" idx="1"/>
          </p:nvPr>
        </p:nvSpPr>
        <p:spPr>
          <a:xfrm>
            <a:off x="685800" y="1659924"/>
            <a:ext cx="8610600" cy="46482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000"/>
              <a:buChar char="•"/>
            </a:pPr>
            <a:r>
              <a:rPr lang="en-US" sz="2000"/>
              <a:t>El  Plan para el centro educativo titulo 1  aborda cómo el centro educativo autorizado ( LEA) utilizará los fondos de el título 1 en todo el sistema escolar.  Los temas incluyen:  </a:t>
            </a:r>
            <a:endParaRPr/>
          </a:p>
          <a:p>
            <a:pPr marL="228600" lvl="0" indent="-228600" algn="l" rtl="0">
              <a:lnSpc>
                <a:spcPct val="90000"/>
              </a:lnSpc>
              <a:spcBef>
                <a:spcPts val="1000"/>
              </a:spcBef>
              <a:spcAft>
                <a:spcPts val="0"/>
              </a:spcAft>
              <a:buClr>
                <a:schemeClr val="dk1"/>
              </a:buClr>
              <a:buSzPts val="2000"/>
              <a:buFont typeface="Noto Sans Symbols"/>
              <a:buChar char="⮚"/>
            </a:pPr>
            <a:r>
              <a:rPr lang="en-US" sz="2000"/>
              <a:t>Evaluaciones académicas estudiantiles.</a:t>
            </a:r>
            <a:endParaRPr/>
          </a:p>
          <a:p>
            <a:pPr marL="228600" lvl="0" indent="-228600" algn="l" rtl="0">
              <a:lnSpc>
                <a:spcPct val="90000"/>
              </a:lnSpc>
              <a:spcBef>
                <a:spcPts val="1000"/>
              </a:spcBef>
              <a:spcAft>
                <a:spcPts val="0"/>
              </a:spcAft>
              <a:buClr>
                <a:schemeClr val="dk1"/>
              </a:buClr>
              <a:buSzPts val="2000"/>
              <a:buFont typeface="Noto Sans Symbols"/>
              <a:buChar char="⮚"/>
            </a:pPr>
            <a:r>
              <a:rPr lang="en-US" sz="2000"/>
              <a:t>Proveer asistencia adicional a los estudiantes con problemas académicos.</a:t>
            </a:r>
            <a:endParaRPr/>
          </a:p>
          <a:p>
            <a:pPr marL="228600" lvl="0" indent="-228600" algn="l" rtl="0">
              <a:lnSpc>
                <a:spcPct val="90000"/>
              </a:lnSpc>
              <a:spcBef>
                <a:spcPts val="1000"/>
              </a:spcBef>
              <a:spcAft>
                <a:spcPts val="0"/>
              </a:spcAft>
              <a:buClr>
                <a:schemeClr val="dk1"/>
              </a:buClr>
              <a:buSzPts val="2000"/>
              <a:buFont typeface="Noto Sans Symbols"/>
              <a:buChar char="⮚"/>
            </a:pPr>
            <a:r>
              <a:rPr lang="en-US" sz="2000"/>
              <a:t>Coordinación e integración de los fondos federales y  programas.</a:t>
            </a:r>
            <a:endParaRPr/>
          </a:p>
          <a:p>
            <a:pPr marL="228600" lvl="0" indent="-228600" algn="l" rtl="0">
              <a:lnSpc>
                <a:spcPct val="90000"/>
              </a:lnSpc>
              <a:spcBef>
                <a:spcPts val="1000"/>
              </a:spcBef>
              <a:spcAft>
                <a:spcPts val="0"/>
              </a:spcAft>
              <a:buClr>
                <a:schemeClr val="dk1"/>
              </a:buClr>
              <a:buSzPts val="2000"/>
              <a:buFont typeface="Noto Sans Symbols"/>
              <a:buChar char="⮚"/>
            </a:pPr>
            <a:r>
              <a:rPr lang="en-US" sz="2000"/>
              <a:t>Programas de la escuela incluyendo inmigrantes, pre 	escolar, elección de escuela y servicios educativos suplementarios según sea el caso. </a:t>
            </a:r>
            <a:endParaRPr/>
          </a:p>
          <a:p>
            <a:pPr marL="228600" lvl="0" indent="-228600" algn="l" rtl="0">
              <a:lnSpc>
                <a:spcPct val="90000"/>
              </a:lnSpc>
              <a:spcBef>
                <a:spcPts val="1000"/>
              </a:spcBef>
              <a:spcAft>
                <a:spcPts val="0"/>
              </a:spcAft>
              <a:buClr>
                <a:schemeClr val="dk1"/>
              </a:buClr>
              <a:buSzPts val="2000"/>
              <a:buFont typeface="Noto Sans Symbols"/>
              <a:buChar char="⮚"/>
            </a:pPr>
            <a:r>
              <a:rPr lang="en-US" sz="2000"/>
              <a:t>Estrategias de participación de los padres de familia incluyendo el Plan de participación de los padres en el centro 	educativo autorizado (LEA)</a:t>
            </a:r>
            <a:endParaRPr sz="2000"/>
          </a:p>
          <a:p>
            <a:pPr marL="228600" lvl="0" indent="-228600" algn="l" rtl="0">
              <a:lnSpc>
                <a:spcPct val="90000"/>
              </a:lnSpc>
              <a:spcBef>
                <a:spcPts val="1000"/>
              </a:spcBef>
              <a:spcAft>
                <a:spcPts val="0"/>
              </a:spcAft>
              <a:buClr>
                <a:schemeClr val="dk1"/>
              </a:buClr>
              <a:buSzPts val="2200"/>
              <a:buChar char="•"/>
            </a:pPr>
            <a:r>
              <a:rPr lang="en-US" sz="2200"/>
              <a:t>Usted, como un título I para padres, tiene derecho a participar en el desarrollo del título LEA Plan</a:t>
            </a:r>
            <a:endParaRPr sz="2200"/>
          </a:p>
          <a:p>
            <a:pPr marL="228600" lvl="0" indent="-228600" algn="l" rtl="0">
              <a:lnSpc>
                <a:spcPct val="90000"/>
              </a:lnSpc>
              <a:spcBef>
                <a:spcPts val="1000"/>
              </a:spcBef>
              <a:spcAft>
                <a:spcPts val="0"/>
              </a:spcAft>
              <a:buClr>
                <a:schemeClr val="dk1"/>
              </a:buClr>
              <a:buSzPts val="2200"/>
              <a:buNone/>
            </a:pPr>
            <a:endParaRPr sz="2200"/>
          </a:p>
        </p:txBody>
      </p:sp>
      <p:pic>
        <p:nvPicPr>
          <p:cNvPr id="199" name="Google Shape;199;p25"/>
          <p:cNvPicPr preferRelativeResize="0"/>
          <p:nvPr/>
        </p:nvPicPr>
        <p:blipFill rotWithShape="1">
          <a:blip r:embed="rId3">
            <a:alphaModFix/>
          </a:blip>
          <a:srcRect/>
          <a:stretch/>
        </p:blipFill>
        <p:spPr>
          <a:xfrm>
            <a:off x="6858000" y="190500"/>
            <a:ext cx="1905000" cy="1562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6"/>
          <p:cNvSpPr txBox="1">
            <a:spLocks noGrp="1"/>
          </p:cNvSpPr>
          <p:nvPr>
            <p:ph type="title"/>
          </p:nvPr>
        </p:nvSpPr>
        <p:spPr>
          <a:xfrm>
            <a:off x="762000" y="685800"/>
            <a:ext cx="64770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entury Gothic"/>
              <a:buNone/>
            </a:pPr>
            <a:r>
              <a:rPr lang="en-US" sz="2800"/>
              <a:t>¿QUÉ ES EL PLAN DE PARTICIPACIÓN DE LOS PADRES EN EL CENTRO EDUCATIVO AUTORIZADO ( LEA)?</a:t>
            </a:r>
            <a:endParaRPr sz="2800"/>
          </a:p>
        </p:txBody>
      </p:sp>
      <p:sp>
        <p:nvSpPr>
          <p:cNvPr id="206" name="Google Shape;206;p26"/>
          <p:cNvSpPr txBox="1">
            <a:spLocks noGrp="1"/>
          </p:cNvSpPr>
          <p:nvPr>
            <p:ph type="body" idx="1"/>
          </p:nvPr>
        </p:nvSpPr>
        <p:spPr>
          <a:xfrm>
            <a:off x="304800" y="2245841"/>
            <a:ext cx="8686800" cy="3962400"/>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90000"/>
              </a:lnSpc>
              <a:spcBef>
                <a:spcPts val="0"/>
              </a:spcBef>
              <a:spcAft>
                <a:spcPts val="0"/>
              </a:spcAft>
              <a:buClr>
                <a:schemeClr val="dk1"/>
              </a:buClr>
              <a:buSzPts val="2200"/>
              <a:buChar char="•"/>
            </a:pPr>
            <a:r>
              <a:rPr lang="en-US" sz="2200"/>
              <a:t>Este plan aborda cómo el centro educativo autorizado (LEA) implementa los requisitos de participación de los padres de Every Student Succeeds Act de 2015 (ningún niño se atrazará). Incluye...</a:t>
            </a:r>
            <a:endParaRPr/>
          </a:p>
          <a:p>
            <a:pPr marL="228600" lvl="0" indent="-228600" algn="just" rtl="0">
              <a:lnSpc>
                <a:spcPct val="90000"/>
              </a:lnSpc>
              <a:spcBef>
                <a:spcPts val="1000"/>
              </a:spcBef>
              <a:spcAft>
                <a:spcPts val="0"/>
              </a:spcAft>
              <a:buClr>
                <a:schemeClr val="dk1"/>
              </a:buClr>
              <a:buSzPts val="1800"/>
              <a:buFont typeface="Noto Sans Symbols"/>
              <a:buChar char="⮚"/>
            </a:pPr>
            <a:r>
              <a:rPr lang="en-US" sz="1800"/>
              <a:t>Expectativas del centro educativo autorizado ( LEA) para los  padres</a:t>
            </a:r>
            <a:endParaRPr sz="1800"/>
          </a:p>
          <a:p>
            <a:pPr marL="228600" lvl="0" indent="-228600" algn="just" rtl="0">
              <a:lnSpc>
                <a:spcPct val="90000"/>
              </a:lnSpc>
              <a:spcBef>
                <a:spcPts val="1000"/>
              </a:spcBef>
              <a:spcAft>
                <a:spcPts val="0"/>
              </a:spcAft>
              <a:buClr>
                <a:schemeClr val="dk1"/>
              </a:buClr>
              <a:buSzPts val="1800"/>
              <a:buFont typeface="Noto Sans Symbols"/>
              <a:buChar char="⮚"/>
            </a:pPr>
            <a:r>
              <a:rPr lang="en-US" sz="1800"/>
              <a:t>El centro educativo autorizado (LEA) involucrará a los padres en la toma de decisions</a:t>
            </a:r>
            <a:endParaRPr sz="1800"/>
          </a:p>
          <a:p>
            <a:pPr marL="228600" lvl="0" indent="-228600" algn="just" rtl="0">
              <a:lnSpc>
                <a:spcPct val="90000"/>
              </a:lnSpc>
              <a:spcBef>
                <a:spcPts val="1000"/>
              </a:spcBef>
              <a:spcAft>
                <a:spcPts val="0"/>
              </a:spcAft>
              <a:buClr>
                <a:schemeClr val="dk1"/>
              </a:buClr>
              <a:buSzPts val="1800"/>
              <a:buFont typeface="Noto Sans Symbols"/>
              <a:buChar char="⮚"/>
            </a:pPr>
            <a:r>
              <a:rPr lang="en-US" sz="1800"/>
              <a:t>Cómo funcionará el centro educativo autorizado (LEA) para capacitar a los padres y las escuelas para una fuerte participación de los padres  para mejorar el rendimiento académico de los estudiantes</a:t>
            </a:r>
            <a:endParaRPr/>
          </a:p>
          <a:p>
            <a:pPr marL="0" lvl="0" indent="0" algn="just" rtl="0">
              <a:lnSpc>
                <a:spcPct val="90000"/>
              </a:lnSpc>
              <a:spcBef>
                <a:spcPts val="1000"/>
              </a:spcBef>
              <a:spcAft>
                <a:spcPts val="0"/>
              </a:spcAft>
              <a:buClr>
                <a:schemeClr val="dk1"/>
              </a:buClr>
              <a:buSzPts val="1800"/>
              <a:buNone/>
            </a:pPr>
            <a:endParaRPr sz="1800"/>
          </a:p>
          <a:p>
            <a:pPr marL="228600" lvl="0" indent="-228600" algn="just" rtl="0">
              <a:lnSpc>
                <a:spcPct val="90000"/>
              </a:lnSpc>
              <a:spcBef>
                <a:spcPts val="1000"/>
              </a:spcBef>
              <a:spcAft>
                <a:spcPts val="0"/>
              </a:spcAft>
              <a:buClr>
                <a:schemeClr val="dk1"/>
              </a:buClr>
              <a:buSzPts val="1800"/>
              <a:buChar char="•"/>
            </a:pPr>
            <a:r>
              <a:rPr lang="en-US" sz="1800"/>
              <a:t>Usted, como padre, tiene derecho a participar en el desarrollo de este plan.</a:t>
            </a:r>
            <a:endParaRPr sz="1800"/>
          </a:p>
          <a:p>
            <a:pPr marL="0" lvl="0" indent="0" algn="l" rtl="0">
              <a:lnSpc>
                <a:spcPct val="90000"/>
              </a:lnSpc>
              <a:spcBef>
                <a:spcPts val="1000"/>
              </a:spcBef>
              <a:spcAft>
                <a:spcPts val="0"/>
              </a:spcAft>
              <a:buClr>
                <a:schemeClr val="dk1"/>
              </a:buClr>
              <a:buSzPts val="2200"/>
              <a:buNone/>
            </a:pPr>
            <a:endParaRPr sz="2200"/>
          </a:p>
          <a:p>
            <a:pPr marL="228600" lvl="0" indent="-228600" algn="l" rtl="0">
              <a:lnSpc>
                <a:spcPct val="90000"/>
              </a:lnSpc>
              <a:spcBef>
                <a:spcPts val="1000"/>
              </a:spcBef>
              <a:spcAft>
                <a:spcPts val="0"/>
              </a:spcAft>
              <a:buClr>
                <a:schemeClr val="dk1"/>
              </a:buClr>
              <a:buSzPts val="2200"/>
              <a:buNone/>
            </a:pPr>
            <a:endParaRPr sz="2200"/>
          </a:p>
        </p:txBody>
      </p:sp>
      <p:pic>
        <p:nvPicPr>
          <p:cNvPr id="207" name="Google Shape;207;p26"/>
          <p:cNvPicPr preferRelativeResize="0"/>
          <p:nvPr/>
        </p:nvPicPr>
        <p:blipFill rotWithShape="1">
          <a:blip r:embed="rId3">
            <a:alphaModFix/>
          </a:blip>
          <a:srcRect/>
          <a:stretch/>
        </p:blipFill>
        <p:spPr>
          <a:xfrm>
            <a:off x="6705600" y="266700"/>
            <a:ext cx="2057400" cy="1828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7"/>
          <p:cNvSpPr txBox="1">
            <a:spLocks noGrp="1"/>
          </p:cNvSpPr>
          <p:nvPr>
            <p:ph type="title"/>
          </p:nvPr>
        </p:nvSpPr>
        <p:spPr>
          <a:xfrm>
            <a:off x="2329249" y="609600"/>
            <a:ext cx="4495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entury Gothic"/>
              <a:buNone/>
            </a:pPr>
            <a:r>
              <a:rPr lang="en-US" sz="3200"/>
              <a:t>¿QUÉ ES UN CIP?</a:t>
            </a:r>
            <a:endParaRPr/>
          </a:p>
        </p:txBody>
      </p:sp>
      <p:sp>
        <p:nvSpPr>
          <p:cNvPr id="214" name="Google Shape;214;p27"/>
          <p:cNvSpPr txBox="1">
            <a:spLocks noGrp="1"/>
          </p:cNvSpPr>
          <p:nvPr>
            <p:ph type="body" idx="1"/>
          </p:nvPr>
        </p:nvSpPr>
        <p:spPr>
          <a:xfrm>
            <a:off x="729049" y="1371600"/>
            <a:ext cx="7696200" cy="41449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800"/>
              <a:buNone/>
            </a:pPr>
            <a:endParaRPr sz="1800"/>
          </a:p>
          <a:p>
            <a:pPr marL="0" lvl="0" indent="0" algn="l" rtl="0">
              <a:lnSpc>
                <a:spcPct val="90000"/>
              </a:lnSpc>
              <a:spcBef>
                <a:spcPts val="1000"/>
              </a:spcBef>
              <a:spcAft>
                <a:spcPts val="0"/>
              </a:spcAft>
              <a:buClr>
                <a:schemeClr val="dk1"/>
              </a:buClr>
              <a:buSzPts val="1800"/>
              <a:buNone/>
            </a:pPr>
            <a:endParaRPr sz="1800"/>
          </a:p>
          <a:p>
            <a:pPr marL="0" lvl="0" indent="0" algn="l" rtl="0">
              <a:lnSpc>
                <a:spcPct val="90000"/>
              </a:lnSpc>
              <a:spcBef>
                <a:spcPts val="1000"/>
              </a:spcBef>
              <a:spcAft>
                <a:spcPts val="0"/>
              </a:spcAft>
              <a:buClr>
                <a:schemeClr val="dk1"/>
              </a:buClr>
              <a:buSzPts val="1800"/>
              <a:buNone/>
            </a:pPr>
            <a:r>
              <a:rPr lang="en-US" sz="1800"/>
              <a:t>El CIP es el Plan de mejora continua de su escuela e incluye:</a:t>
            </a:r>
            <a:endParaRPr/>
          </a:p>
          <a:p>
            <a:pPr marL="0" lvl="0" indent="0" algn="l" rtl="0">
              <a:lnSpc>
                <a:spcPct val="90000"/>
              </a:lnSpc>
              <a:spcBef>
                <a:spcPts val="1000"/>
              </a:spcBef>
              <a:spcAft>
                <a:spcPts val="0"/>
              </a:spcAft>
              <a:buClr>
                <a:schemeClr val="dk1"/>
              </a:buClr>
              <a:buSzPts val="1800"/>
              <a:buNone/>
            </a:pPr>
            <a:r>
              <a:rPr lang="en-US" sz="1800"/>
              <a:t>      -  A las necesidades de evaluación y Resumen de datos</a:t>
            </a:r>
            <a:endParaRPr/>
          </a:p>
          <a:p>
            <a:pPr marL="0" lvl="0" indent="0" algn="l" rtl="0">
              <a:lnSpc>
                <a:spcPct val="90000"/>
              </a:lnSpc>
              <a:spcBef>
                <a:spcPts val="1000"/>
              </a:spcBef>
              <a:spcAft>
                <a:spcPts val="0"/>
              </a:spcAft>
              <a:buClr>
                <a:schemeClr val="dk1"/>
              </a:buClr>
              <a:buSzPts val="1800"/>
              <a:buNone/>
            </a:pPr>
            <a:r>
              <a:rPr lang="en-US" sz="1800"/>
              <a:t>       -   Objetivos y estrategias de las necesidades académicas</a:t>
            </a:r>
            <a:endParaRPr sz="1800"/>
          </a:p>
          <a:p>
            <a:pPr marL="0" lvl="0" indent="0" algn="l" rtl="0">
              <a:lnSpc>
                <a:spcPct val="90000"/>
              </a:lnSpc>
              <a:spcBef>
                <a:spcPts val="1000"/>
              </a:spcBef>
              <a:spcAft>
                <a:spcPts val="0"/>
              </a:spcAft>
              <a:buClr>
                <a:schemeClr val="dk1"/>
              </a:buClr>
              <a:buSzPts val="1800"/>
              <a:buNone/>
            </a:pPr>
            <a:r>
              <a:rPr lang="en-US" sz="1800"/>
              <a:t>            de los estudiantes</a:t>
            </a:r>
            <a:endParaRPr sz="1800"/>
          </a:p>
          <a:p>
            <a:pPr marL="685800" lvl="1" indent="-228600" algn="l" rtl="0">
              <a:lnSpc>
                <a:spcPct val="90000"/>
              </a:lnSpc>
              <a:spcBef>
                <a:spcPts val="500"/>
              </a:spcBef>
              <a:spcAft>
                <a:spcPts val="0"/>
              </a:spcAft>
              <a:buClr>
                <a:schemeClr val="dk1"/>
              </a:buClr>
              <a:buSzPts val="1800"/>
              <a:buChar char="•"/>
            </a:pPr>
            <a:r>
              <a:rPr lang="en-US" sz="1800"/>
              <a:t>Necesidad de desarrollo profesional</a:t>
            </a:r>
            <a:endParaRPr sz="1800"/>
          </a:p>
          <a:p>
            <a:pPr marL="685800" lvl="1" indent="-228600" algn="l" rtl="0">
              <a:lnSpc>
                <a:spcPct val="90000"/>
              </a:lnSpc>
              <a:spcBef>
                <a:spcPts val="500"/>
              </a:spcBef>
              <a:spcAft>
                <a:spcPts val="0"/>
              </a:spcAft>
              <a:buClr>
                <a:schemeClr val="dk1"/>
              </a:buClr>
              <a:buSzPts val="1800"/>
              <a:buChar char="•"/>
            </a:pPr>
            <a:r>
              <a:rPr lang="en-US" sz="1800"/>
              <a:t>Coordinación del presupuesto de recursos/integral</a:t>
            </a:r>
            <a:endParaRPr/>
          </a:p>
          <a:p>
            <a:pPr marL="685800" lvl="1" indent="-228600" algn="l" rtl="0">
              <a:lnSpc>
                <a:spcPct val="90000"/>
              </a:lnSpc>
              <a:spcBef>
                <a:spcPts val="500"/>
              </a:spcBef>
              <a:spcAft>
                <a:spcPts val="0"/>
              </a:spcAft>
              <a:buClr>
                <a:schemeClr val="dk1"/>
              </a:buClr>
              <a:buSzPts val="1800"/>
              <a:buChar char="•"/>
            </a:pPr>
            <a:r>
              <a:rPr lang="en-US" sz="1800"/>
              <a:t>Plan de participación de los padres de familia con la escuela</a:t>
            </a:r>
            <a:endParaRPr/>
          </a:p>
          <a:p>
            <a:pPr marL="457200" lvl="1" indent="0" algn="l" rtl="0">
              <a:lnSpc>
                <a:spcPct val="90000"/>
              </a:lnSpc>
              <a:spcBef>
                <a:spcPts val="500"/>
              </a:spcBef>
              <a:spcAft>
                <a:spcPts val="0"/>
              </a:spcAft>
              <a:buClr>
                <a:schemeClr val="dk1"/>
              </a:buClr>
              <a:buSzPts val="1800"/>
              <a:buNone/>
            </a:pPr>
            <a:endParaRPr sz="1800"/>
          </a:p>
          <a:p>
            <a:pPr marL="228600" lvl="0" indent="-228600" algn="l" rtl="0">
              <a:lnSpc>
                <a:spcPct val="90000"/>
              </a:lnSpc>
              <a:spcBef>
                <a:spcPts val="1000"/>
              </a:spcBef>
              <a:spcAft>
                <a:spcPts val="0"/>
              </a:spcAft>
              <a:buClr>
                <a:schemeClr val="dk1"/>
              </a:buClr>
              <a:buSzPts val="2000"/>
              <a:buChar char="•"/>
            </a:pPr>
            <a:r>
              <a:rPr lang="en-US" sz="2000"/>
              <a:t>Según el programa Título 1, usted, como padre, tiene derecho a participar en el desarrollo de este plan.</a:t>
            </a:r>
            <a:endParaRPr sz="2000"/>
          </a:p>
          <a:p>
            <a:pPr marL="228600" lvl="0" indent="-228600" algn="l" rtl="0">
              <a:lnSpc>
                <a:spcPct val="90000"/>
              </a:lnSpc>
              <a:spcBef>
                <a:spcPts val="1000"/>
              </a:spcBef>
              <a:spcAft>
                <a:spcPts val="0"/>
              </a:spcAft>
              <a:buClr>
                <a:schemeClr val="dk1"/>
              </a:buClr>
              <a:buSzPts val="2200"/>
              <a:buNone/>
            </a:pPr>
            <a:endParaRPr sz="2200"/>
          </a:p>
        </p:txBody>
      </p:sp>
      <p:pic>
        <p:nvPicPr>
          <p:cNvPr id="215" name="Google Shape;215;p27"/>
          <p:cNvPicPr preferRelativeResize="0"/>
          <p:nvPr/>
        </p:nvPicPr>
        <p:blipFill rotWithShape="1">
          <a:blip r:embed="rId3">
            <a:alphaModFix/>
          </a:blip>
          <a:srcRect/>
          <a:stretch/>
        </p:blipFill>
        <p:spPr>
          <a:xfrm>
            <a:off x="6553200" y="266700"/>
            <a:ext cx="2209800" cy="1828800"/>
          </a:xfrm>
          <a:prstGeom prst="rect">
            <a:avLst/>
          </a:prstGeom>
          <a:noFill/>
          <a:ln>
            <a:noFill/>
          </a:ln>
        </p:spPr>
      </p:pic>
    </p:spTree>
  </p:cSld>
  <p:clrMapOvr>
    <a:masterClrMapping/>
  </p:clrMapOvr>
</p:sld>
</file>

<file path=ppt/theme/theme1.xml><?xml version="1.0" encoding="utf-8"?>
<a:theme xmlns:a="http://schemas.openxmlformats.org/drawingml/2006/main" name="Vapor Trail">
  <a:themeElements>
    <a:clrScheme name="Vapor Trail">
      <a:dk1>
        <a:srgbClr val="000000"/>
      </a:dk1>
      <a:lt1>
        <a:srgbClr val="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1726</Words>
  <Application>Microsoft Office PowerPoint</Application>
  <PresentationFormat>On-screen Show (4:3)</PresentationFormat>
  <Paragraphs>216</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Noto Sans Symbols</vt:lpstr>
      <vt:lpstr>Calibri</vt:lpstr>
      <vt:lpstr>Century Gothic</vt:lpstr>
      <vt:lpstr>Vapor Trail</vt:lpstr>
      <vt:lpstr>BIENVENIDOS A LA REUNIÓN ANUAL DE PADRES DE FAMILIA : TITULO 1</vt:lpstr>
      <vt:lpstr>¿POR QUÉ ESTAMOS AQUÍ?</vt:lpstr>
      <vt:lpstr>LO QUE APRENDERÁ...</vt:lpstr>
      <vt:lpstr>LO QUE APRENDERÁ... (CONTINUACIÓN)</vt:lpstr>
      <vt:lpstr>¿QUÉ SIGNIFICA SER UNA ESCUELA TÍTULO I?</vt:lpstr>
      <vt:lpstr>¿QUÉ ES RESERVAR EL  1% Y CÓMO PARTICIPAN LOS PADRES?</vt:lpstr>
      <vt:lpstr>¿CUÁL ES EL PLAN PARA EL CENTRO EDUCATIVO AUTORIZADO (LEA)?</vt:lpstr>
      <vt:lpstr>¿QUÉ ES EL PLAN DE PARTICIPACIÓN DE LOS PADRES EN EL CENTRO EDUCATIVO AUTORIZADO ( LEA)?</vt:lpstr>
      <vt:lpstr>¿QUÉ ES UN CIP?</vt:lpstr>
      <vt:lpstr>¿QUÉ ESTÁ INCLUIDO EN PLAN DE PARTICIPACIÓN DE LOS PADRES DE LA ESCUELA?</vt:lpstr>
      <vt:lpstr>¿QUÉ ES EL ACUERDO ESCOLAR?</vt:lpstr>
      <vt:lpstr>¿CÓMO SOLICITO LAS CALIFICACIONES DE LOS MAESTROS DE MI HIJO?</vt:lpstr>
      <vt:lpstr>¿CÓMO ES LA EVALUACIÓN DEL CENTRO EDUCATIVO AUTORIZADO (LEA)PARA LLEVAR A CABO LA PARTICIPACIÓS DE LOS  PADRES?</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BIENVENIDOS A LA REUNIÓN ANUAL DE PADRES DE FAMILIA : TITULO 1</dc:title>
  <dc:creator>Pines, Rebecca</dc:creator>
  <cp:lastModifiedBy>Pines, Rebecca</cp:lastModifiedBy>
  <cp:revision>1</cp:revision>
  <dcterms:modified xsi:type="dcterms:W3CDTF">2021-10-07T17:58:20Z</dcterms:modified>
</cp:coreProperties>
</file>