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7010400" cy="92964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Bell MT" panose="02020503060305020303" pitchFamily="18" charset="0"/>
      <p:regular r:id="rId27"/>
      <p:bold r:id="rId28"/>
      <p: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48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59112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3728853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0: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Distribute the school’s Parental and Family Engagement Plan (the Parent and Family Engagement Section of the CIP).</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Discuss:</a:t>
            </a:r>
            <a:endParaRPr/>
          </a:p>
          <a:p>
            <a:pPr marL="0" lvl="0" indent="0" algn="l" rtl="0">
              <a:spcBef>
                <a:spcPts val="0"/>
              </a:spcBef>
              <a:spcAft>
                <a:spcPts val="0"/>
              </a:spcAft>
              <a:buClr>
                <a:schemeClr val="dk1"/>
              </a:buClr>
              <a:buSzPts val="1200"/>
              <a:buFont typeface="Calibri"/>
              <a:buNone/>
            </a:pPr>
            <a:r>
              <a:rPr lang="en-US"/>
              <a:t>-   The school’s parent and family engagement plan is a part of the CIP, designed to work with the other parts in increasing student achievement.</a:t>
            </a:r>
            <a:endParaRPr/>
          </a:p>
          <a:p>
            <a:pPr marL="0" lvl="0" indent="-76200" algn="l" rtl="0">
              <a:spcBef>
                <a:spcPts val="0"/>
              </a:spcBef>
              <a:spcAft>
                <a:spcPts val="0"/>
              </a:spcAft>
              <a:buClr>
                <a:schemeClr val="dk1"/>
              </a:buClr>
              <a:buSzPts val="1200"/>
              <a:buFont typeface="Calibri"/>
              <a:buChar char="-"/>
            </a:pPr>
            <a:r>
              <a:rPr lang="en-US"/>
              <a:t>   Emphasize the Building Capacity component and discuss all of the opportunities that will be available for parents this year.  Discuss </a:t>
            </a:r>
            <a:r>
              <a:rPr lang="en-US" u="sng"/>
              <a:t>how</a:t>
            </a:r>
            <a:r>
              <a:rPr lang="en-US"/>
              <a:t> you will be implementing all of the “shalls,” as these are required by law to be implemented.</a:t>
            </a:r>
            <a:endParaRPr/>
          </a:p>
          <a:p>
            <a:pPr marL="0" marR="0" lvl="0" indent="0" algn="l" rtl="0">
              <a:lnSpc>
                <a:spcPct val="100000"/>
              </a:lnSpc>
              <a:spcBef>
                <a:spcPts val="0"/>
              </a:spcBef>
              <a:spcAft>
                <a:spcPts val="0"/>
              </a:spcAft>
              <a:buClr>
                <a:srgbClr val="205867"/>
              </a:buClr>
              <a:buSzPts val="1200"/>
              <a:buFont typeface="Calibri"/>
              <a:buNone/>
            </a:pPr>
            <a:r>
              <a:rPr lang="en-US" b="0">
                <a:solidFill>
                  <a:srgbClr val="205867"/>
                </a:solidFill>
              </a:rPr>
              <a:t>-   </a:t>
            </a:r>
            <a:r>
              <a:rPr lang="en-US" b="0" u="sng">
                <a:solidFill>
                  <a:srgbClr val="205867"/>
                </a:solidFill>
              </a:rPr>
              <a:t>Title I parents have the right, by law, to be involved in the development of the school’s Parent and Family Engagement Plan.</a:t>
            </a:r>
            <a:endParaRPr/>
          </a:p>
          <a:p>
            <a:pPr marL="0" lvl="0" indent="-76200" algn="l" rtl="0">
              <a:spcBef>
                <a:spcPts val="0"/>
              </a:spcBef>
              <a:spcAft>
                <a:spcPts val="0"/>
              </a:spcAft>
              <a:buClr>
                <a:schemeClr val="dk1"/>
              </a:buClr>
              <a:buSzPts val="1200"/>
              <a:buFont typeface="Calibri"/>
              <a:buChar char="-"/>
            </a:pPr>
            <a:r>
              <a:rPr lang="en-US"/>
              <a:t>  The process and timeline for the plan’s development and how parents can give input.</a:t>
            </a:r>
            <a:endParaRPr/>
          </a:p>
          <a:p>
            <a:pPr marL="0" lvl="0" indent="-76200" algn="l" rtl="0">
              <a:spcBef>
                <a:spcPts val="0"/>
              </a:spcBef>
              <a:spcAft>
                <a:spcPts val="0"/>
              </a:spcAft>
              <a:buClr>
                <a:schemeClr val="dk1"/>
              </a:buClr>
              <a:buSzPts val="1200"/>
              <a:buFont typeface="Calibri"/>
              <a:buChar char="-"/>
            </a:pPr>
            <a:r>
              <a:rPr lang="en-US"/>
              <a:t>  Introduce parent representatives of appropriate committees</a:t>
            </a:r>
            <a:endParaRPr/>
          </a:p>
          <a:p>
            <a:pPr marL="0" lvl="0" indent="-76200" algn="l" rtl="0">
              <a:spcBef>
                <a:spcPts val="0"/>
              </a:spcBef>
              <a:spcAft>
                <a:spcPts val="0"/>
              </a:spcAft>
              <a:buClr>
                <a:schemeClr val="dk1"/>
              </a:buClr>
              <a:buSzPts val="1200"/>
              <a:buFont typeface="Calibri"/>
              <a:buChar char="-"/>
            </a:pPr>
            <a:r>
              <a:rPr lang="en-US"/>
              <a:t>  Clearly state the process that is in place for </a:t>
            </a:r>
            <a:r>
              <a:rPr lang="en-US" u="sng"/>
              <a:t>all</a:t>
            </a:r>
            <a:r>
              <a:rPr lang="en-US" u="none"/>
              <a:t> Title I parents to have the opportunity for input on the plan.</a:t>
            </a:r>
            <a:endParaRPr/>
          </a:p>
          <a:p>
            <a:pPr marL="0" lvl="0" indent="0" algn="l" rtl="0">
              <a:spcBef>
                <a:spcPts val="0"/>
              </a:spcBef>
              <a:spcAft>
                <a:spcPts val="0"/>
              </a:spcAft>
              <a:buClr>
                <a:schemeClr val="dk1"/>
              </a:buClr>
              <a:buSzPts val="1200"/>
              <a:buFont typeface="Calibri"/>
              <a:buNone/>
            </a:pPr>
            <a:endParaRPr u="none"/>
          </a:p>
          <a:p>
            <a:pPr marL="0" lvl="0" indent="0" algn="l" rtl="0">
              <a:spcBef>
                <a:spcPts val="0"/>
              </a:spcBef>
              <a:spcAft>
                <a:spcPts val="0"/>
              </a:spcAft>
              <a:buClr>
                <a:schemeClr val="dk1"/>
              </a:buClr>
              <a:buSzPts val="1200"/>
              <a:buFont typeface="Calibri"/>
              <a:buNone/>
            </a:pPr>
            <a:r>
              <a:rPr lang="en-US" u="sng"/>
              <a:t>Important</a:t>
            </a:r>
            <a:r>
              <a:rPr lang="en-US" u="none"/>
              <a:t>:  Parents should leave the meeting being able to answer the following question:  </a:t>
            </a:r>
            <a:r>
              <a:rPr lang="en-US" b="1" u="none"/>
              <a:t>Did you receive a copy of your school’s Parent and Family Engagement Plan, and do you know how you can be involved in its development?  </a:t>
            </a:r>
            <a:r>
              <a:rPr lang="en-US" b="0" u="none"/>
              <a:t>(Parents should be able to discuss the process that is in place for their involvement in the development of their school’s Parent and Family Engagement Plan.)</a:t>
            </a:r>
            <a:endParaRPr b="1" u="sng"/>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211" name="Google Shape;211;p10: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664861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1: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1110"/>
              <a:t>Distribute the School-Parent Compact.</a:t>
            </a:r>
            <a:endParaRPr/>
          </a:p>
          <a:p>
            <a:pPr marL="0" lvl="0" indent="0" algn="l" rtl="0">
              <a:lnSpc>
                <a:spcPct val="90000"/>
              </a:lnSpc>
              <a:spcBef>
                <a:spcPts val="0"/>
              </a:spcBef>
              <a:spcAft>
                <a:spcPts val="0"/>
              </a:spcAft>
              <a:buNone/>
            </a:pPr>
            <a:endParaRPr sz="1110"/>
          </a:p>
          <a:p>
            <a:pPr marL="0" lvl="0" indent="0" algn="l" rtl="0">
              <a:lnSpc>
                <a:spcPct val="90000"/>
              </a:lnSpc>
              <a:spcBef>
                <a:spcPts val="0"/>
              </a:spcBef>
              <a:spcAft>
                <a:spcPts val="0"/>
              </a:spcAft>
              <a:buNone/>
            </a:pPr>
            <a:r>
              <a:rPr lang="en-US" sz="1110"/>
              <a:t>Discuss:</a:t>
            </a:r>
            <a:endParaRPr/>
          </a:p>
          <a:p>
            <a:pPr marL="0" lvl="0" indent="0" algn="l" rtl="0">
              <a:lnSpc>
                <a:spcPct val="90000"/>
              </a:lnSpc>
              <a:spcBef>
                <a:spcPts val="0"/>
              </a:spcBef>
              <a:spcAft>
                <a:spcPts val="0"/>
              </a:spcAft>
              <a:buNone/>
            </a:pPr>
            <a:r>
              <a:rPr lang="en-US" sz="1110"/>
              <a:t>-  The 3 sections of the compact in detail.  This is a great opportunity to continue the discussion on how we need to work as partners to address the school’s goals, building upon the earlier discussion about the CIP and the school’s goals.</a:t>
            </a:r>
            <a:endParaRPr sz="1110"/>
          </a:p>
          <a:p>
            <a:pPr marL="0" marR="0" lvl="0" indent="0" algn="l" rtl="0">
              <a:lnSpc>
                <a:spcPct val="90000"/>
              </a:lnSpc>
              <a:spcBef>
                <a:spcPts val="0"/>
              </a:spcBef>
              <a:spcAft>
                <a:spcPts val="0"/>
              </a:spcAft>
              <a:buClr>
                <a:srgbClr val="205867"/>
              </a:buClr>
              <a:buSzPts val="1110"/>
              <a:buFont typeface="Calibri"/>
              <a:buNone/>
            </a:pPr>
            <a:r>
              <a:rPr lang="en-US" sz="1110" b="0">
                <a:solidFill>
                  <a:srgbClr val="205867"/>
                </a:solidFill>
              </a:rPr>
              <a:t>-  </a:t>
            </a:r>
            <a:r>
              <a:rPr lang="en-US" sz="1110" b="0" u="sng">
                <a:solidFill>
                  <a:srgbClr val="205867"/>
                </a:solidFill>
              </a:rPr>
              <a:t>Title I parents have the right, by law, to be involved in the development/revision of the School-Parent Compact.</a:t>
            </a:r>
            <a:endParaRPr sz="1110"/>
          </a:p>
          <a:p>
            <a:pPr marL="0" lvl="0" indent="-70485" algn="l" rtl="0">
              <a:lnSpc>
                <a:spcPct val="90000"/>
              </a:lnSpc>
              <a:spcBef>
                <a:spcPts val="0"/>
              </a:spcBef>
              <a:spcAft>
                <a:spcPts val="0"/>
              </a:spcAft>
              <a:buClr>
                <a:schemeClr val="dk1"/>
              </a:buClr>
              <a:buSzPts val="1110"/>
              <a:buFont typeface="Calibri"/>
              <a:buChar char="-"/>
            </a:pPr>
            <a:r>
              <a:rPr lang="en-US" sz="1110"/>
              <a:t>  The timeline for the compact’s development/review/revision.</a:t>
            </a:r>
            <a:endParaRPr/>
          </a:p>
          <a:p>
            <a:pPr marL="0" lvl="0" indent="-70485" algn="l" rtl="0">
              <a:lnSpc>
                <a:spcPct val="90000"/>
              </a:lnSpc>
              <a:spcBef>
                <a:spcPts val="0"/>
              </a:spcBef>
              <a:spcAft>
                <a:spcPts val="0"/>
              </a:spcAft>
              <a:buClr>
                <a:schemeClr val="dk1"/>
              </a:buClr>
              <a:buSzPts val="1110"/>
              <a:buFont typeface="Calibri"/>
              <a:buChar char="-"/>
            </a:pPr>
            <a:r>
              <a:rPr lang="en-US" sz="1110"/>
              <a:t>  Clearly state the process that is in place for </a:t>
            </a:r>
            <a:r>
              <a:rPr lang="en-US" sz="1110" u="sng"/>
              <a:t>all</a:t>
            </a:r>
            <a:r>
              <a:rPr lang="en-US" sz="1110" u="none"/>
              <a:t> Title I parents to have the opportunity for input on the compact.</a:t>
            </a:r>
            <a:endParaRPr/>
          </a:p>
          <a:p>
            <a:pPr marL="0" lvl="0" indent="-70485" algn="l" rtl="0">
              <a:lnSpc>
                <a:spcPct val="90000"/>
              </a:lnSpc>
              <a:spcBef>
                <a:spcPts val="0"/>
              </a:spcBef>
              <a:spcAft>
                <a:spcPts val="0"/>
              </a:spcAft>
              <a:buClr>
                <a:schemeClr val="dk1"/>
              </a:buClr>
              <a:buSzPts val="1110"/>
              <a:buFont typeface="Calibri"/>
              <a:buChar char="-"/>
            </a:pPr>
            <a:r>
              <a:rPr lang="en-US" sz="1110" b="1" u="none"/>
              <a:t> School section- required 6 components:</a:t>
            </a:r>
            <a:endParaRPr/>
          </a:p>
          <a:p>
            <a:pPr marL="0" lvl="0" indent="-70485" algn="l" rtl="0">
              <a:lnSpc>
                <a:spcPct val="90000"/>
              </a:lnSpc>
              <a:spcBef>
                <a:spcPts val="0"/>
              </a:spcBef>
              <a:spcAft>
                <a:spcPts val="0"/>
              </a:spcAft>
              <a:buClr>
                <a:schemeClr val="dk1"/>
              </a:buClr>
              <a:buSzPts val="1110"/>
              <a:buFont typeface="Calibri"/>
              <a:buChar char="-"/>
            </a:pPr>
            <a:r>
              <a:rPr lang="en-US" sz="1110" b="1" u="none"/>
              <a:t>1. Provide high-quality curriculum and instruction.</a:t>
            </a:r>
            <a:endParaRPr/>
          </a:p>
          <a:p>
            <a:pPr marL="0" lvl="0" indent="-70485" algn="l" rtl="0">
              <a:lnSpc>
                <a:spcPct val="90000"/>
              </a:lnSpc>
              <a:spcBef>
                <a:spcPts val="0"/>
              </a:spcBef>
              <a:spcAft>
                <a:spcPts val="0"/>
              </a:spcAft>
              <a:buClr>
                <a:schemeClr val="dk1"/>
              </a:buClr>
              <a:buSzPts val="1110"/>
              <a:buFont typeface="Calibri"/>
              <a:buChar char="-"/>
            </a:pPr>
            <a:r>
              <a:rPr lang="en-US" sz="1110" b="1" u="none"/>
              <a:t>2. Hold parent-teacher conferences.</a:t>
            </a:r>
            <a:endParaRPr/>
          </a:p>
          <a:p>
            <a:pPr marL="0" lvl="0" indent="-70485" algn="l" rtl="0">
              <a:lnSpc>
                <a:spcPct val="90000"/>
              </a:lnSpc>
              <a:spcBef>
                <a:spcPts val="0"/>
              </a:spcBef>
              <a:spcAft>
                <a:spcPts val="0"/>
              </a:spcAft>
              <a:buClr>
                <a:schemeClr val="dk1"/>
              </a:buClr>
              <a:buSzPts val="1110"/>
              <a:buFont typeface="Calibri"/>
              <a:buChar char="-"/>
            </a:pPr>
            <a:r>
              <a:rPr lang="en-US" sz="1110" b="1" u="none"/>
              <a:t>3. Provide parents with reports on their child’s progress.</a:t>
            </a:r>
            <a:endParaRPr/>
          </a:p>
          <a:p>
            <a:pPr marL="0" lvl="0" indent="-70485" algn="l" rtl="0">
              <a:lnSpc>
                <a:spcPct val="90000"/>
              </a:lnSpc>
              <a:spcBef>
                <a:spcPts val="0"/>
              </a:spcBef>
              <a:spcAft>
                <a:spcPts val="0"/>
              </a:spcAft>
              <a:buClr>
                <a:schemeClr val="dk1"/>
              </a:buClr>
              <a:buSzPts val="1110"/>
              <a:buFont typeface="Calibri"/>
              <a:buChar char="-"/>
            </a:pPr>
            <a:r>
              <a:rPr lang="en-US" sz="1110" b="1" u="none"/>
              <a:t>4. Provide parents reasonable access to staff.</a:t>
            </a:r>
            <a:endParaRPr/>
          </a:p>
          <a:p>
            <a:pPr marL="0" lvl="0" indent="-70485" algn="l" rtl="0">
              <a:lnSpc>
                <a:spcPct val="90000"/>
              </a:lnSpc>
              <a:spcBef>
                <a:spcPts val="0"/>
              </a:spcBef>
              <a:spcAft>
                <a:spcPts val="0"/>
              </a:spcAft>
              <a:buClr>
                <a:schemeClr val="dk1"/>
              </a:buClr>
              <a:buSzPts val="1110"/>
              <a:buFont typeface="Calibri"/>
              <a:buChar char="-"/>
            </a:pPr>
            <a:r>
              <a:rPr lang="en-US" sz="1110" b="1" u="none"/>
              <a:t>5. Provide parents opportunities to volunteer.</a:t>
            </a:r>
            <a:endParaRPr/>
          </a:p>
          <a:p>
            <a:pPr marL="0" lvl="0" indent="-70485" algn="l" rtl="0">
              <a:lnSpc>
                <a:spcPct val="90000"/>
              </a:lnSpc>
              <a:spcBef>
                <a:spcPts val="0"/>
              </a:spcBef>
              <a:spcAft>
                <a:spcPts val="0"/>
              </a:spcAft>
              <a:buClr>
                <a:schemeClr val="dk1"/>
              </a:buClr>
              <a:buSzPts val="1110"/>
              <a:buFont typeface="Calibri"/>
              <a:buChar char="-"/>
            </a:pPr>
            <a:r>
              <a:rPr lang="en-US" sz="1110" b="1" u="none"/>
              <a:t>6. Ensure regular two-way meaningful communication between family members and staff, to the extent practicable, in a language family members can understand.</a:t>
            </a:r>
            <a:endParaRPr/>
          </a:p>
          <a:p>
            <a:pPr marL="0" lvl="0" indent="0" algn="l" rtl="0">
              <a:lnSpc>
                <a:spcPct val="90000"/>
              </a:lnSpc>
              <a:spcBef>
                <a:spcPts val="0"/>
              </a:spcBef>
              <a:spcAft>
                <a:spcPts val="0"/>
              </a:spcAft>
              <a:buClr>
                <a:schemeClr val="dk1"/>
              </a:buClr>
              <a:buSzPts val="1110"/>
              <a:buFont typeface="Calibri"/>
              <a:buNone/>
            </a:pPr>
            <a:endParaRPr sz="1110" u="none"/>
          </a:p>
          <a:p>
            <a:pPr marL="0" lvl="0" indent="0" algn="l" rtl="0">
              <a:lnSpc>
                <a:spcPct val="90000"/>
              </a:lnSpc>
              <a:spcBef>
                <a:spcPts val="0"/>
              </a:spcBef>
              <a:spcAft>
                <a:spcPts val="0"/>
              </a:spcAft>
              <a:buClr>
                <a:schemeClr val="dk1"/>
              </a:buClr>
              <a:buSzPts val="1110"/>
              <a:buFont typeface="Calibri"/>
              <a:buNone/>
            </a:pPr>
            <a:endParaRPr sz="1110" u="none"/>
          </a:p>
          <a:p>
            <a:pPr marL="0" lvl="0" indent="0" algn="l" rtl="0">
              <a:lnSpc>
                <a:spcPct val="90000"/>
              </a:lnSpc>
              <a:spcBef>
                <a:spcPts val="0"/>
              </a:spcBef>
              <a:spcAft>
                <a:spcPts val="0"/>
              </a:spcAft>
              <a:buClr>
                <a:schemeClr val="dk1"/>
              </a:buClr>
              <a:buSzPts val="1110"/>
              <a:buFont typeface="Calibri"/>
              <a:buNone/>
            </a:pPr>
            <a:r>
              <a:rPr lang="en-US" sz="1110" u="sng"/>
              <a:t>Important</a:t>
            </a:r>
            <a:r>
              <a:rPr lang="en-US" sz="1110" u="none"/>
              <a:t>:  Parents should leave the meeting being able to answer the following question:  </a:t>
            </a:r>
            <a:r>
              <a:rPr lang="en-US" sz="1110" b="1" u="none"/>
              <a:t>What is the School-Parent Compact, and do you know how you can be involved in developing or revising the compact?  </a:t>
            </a:r>
            <a:r>
              <a:rPr lang="en-US" sz="1110" b="0" u="none"/>
              <a:t>(Parents should be able to discuss the process that is in place for their involvement in the development/revision of the School-Parent Compact.)</a:t>
            </a:r>
            <a:endParaRPr sz="1110" b="1" u="sng"/>
          </a:p>
          <a:p>
            <a:pPr marL="0" lvl="0" indent="0" algn="l" rtl="0">
              <a:lnSpc>
                <a:spcPct val="90000"/>
              </a:lnSpc>
              <a:spcBef>
                <a:spcPts val="0"/>
              </a:spcBef>
              <a:spcAft>
                <a:spcPts val="0"/>
              </a:spcAft>
              <a:buClr>
                <a:schemeClr val="dk1"/>
              </a:buClr>
              <a:buSzPts val="1110"/>
              <a:buFont typeface="Calibri"/>
              <a:buNone/>
            </a:pPr>
            <a:endParaRPr sz="1110"/>
          </a:p>
          <a:p>
            <a:pPr marL="0" lvl="0" indent="0" algn="l" rtl="0">
              <a:lnSpc>
                <a:spcPct val="90000"/>
              </a:lnSpc>
              <a:spcBef>
                <a:spcPts val="0"/>
              </a:spcBef>
              <a:spcAft>
                <a:spcPts val="0"/>
              </a:spcAft>
              <a:buClr>
                <a:schemeClr val="dk1"/>
              </a:buClr>
              <a:buSzPts val="1110"/>
              <a:buFont typeface="Calibri"/>
              <a:buNone/>
            </a:pPr>
            <a:endParaRPr sz="1110"/>
          </a:p>
          <a:p>
            <a:pPr marL="0" lvl="0" indent="0" algn="l" rtl="0">
              <a:lnSpc>
                <a:spcPct val="90000"/>
              </a:lnSpc>
              <a:spcBef>
                <a:spcPts val="0"/>
              </a:spcBef>
              <a:spcAft>
                <a:spcPts val="0"/>
              </a:spcAft>
              <a:buClr>
                <a:schemeClr val="dk1"/>
              </a:buClr>
              <a:buSzPts val="1110"/>
              <a:buFont typeface="Calibri"/>
              <a:buNone/>
            </a:pPr>
            <a:endParaRPr sz="1110"/>
          </a:p>
        </p:txBody>
      </p:sp>
      <p:sp>
        <p:nvSpPr>
          <p:cNvPr id="218" name="Google Shape;218;p11: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4255012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2: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a:t>
            </a:r>
            <a:endParaRPr/>
          </a:p>
          <a:p>
            <a:pPr marL="0" lvl="0" indent="0" algn="l" rtl="0">
              <a:spcBef>
                <a:spcPts val="0"/>
              </a:spcBef>
              <a:spcAft>
                <a:spcPts val="0"/>
              </a:spcAft>
              <a:buNone/>
            </a:pPr>
            <a:endParaRPr/>
          </a:p>
          <a:p>
            <a:pPr marL="0" lvl="0" indent="-76200" algn="l" rtl="0">
              <a:spcBef>
                <a:spcPts val="0"/>
              </a:spcBef>
              <a:spcAft>
                <a:spcPts val="0"/>
              </a:spcAft>
              <a:buClr>
                <a:schemeClr val="dk1"/>
              </a:buClr>
              <a:buSzPts val="1200"/>
              <a:buFont typeface="Calibri"/>
              <a:buChar char="-"/>
            </a:pPr>
            <a:r>
              <a:rPr lang="en-US"/>
              <a:t>  Explain that </a:t>
            </a:r>
            <a:r>
              <a:rPr lang="en-US" u="sng"/>
              <a:t>as Title I parents, they have the right, by law, to request the qualifications of their child’s teachers</a:t>
            </a:r>
            <a:r>
              <a:rPr lang="en-US"/>
              <a:t>.</a:t>
            </a:r>
            <a:endParaRPr/>
          </a:p>
          <a:p>
            <a:pPr marL="0" lvl="0" indent="-76200" algn="l" rtl="0">
              <a:spcBef>
                <a:spcPts val="0"/>
              </a:spcBef>
              <a:spcAft>
                <a:spcPts val="0"/>
              </a:spcAft>
              <a:buClr>
                <a:schemeClr val="dk1"/>
              </a:buClr>
              <a:buSzPts val="1200"/>
              <a:buFont typeface="Calibri"/>
              <a:buChar char="-"/>
            </a:pPr>
            <a:r>
              <a:rPr lang="en-US"/>
              <a:t>  Explain the process/simple procedure for parents to make this request.</a:t>
            </a:r>
            <a:endParaRPr/>
          </a:p>
          <a:p>
            <a:pPr marL="0" lvl="0" indent="-76200" algn="l" rtl="0">
              <a:spcBef>
                <a:spcPts val="0"/>
              </a:spcBef>
              <a:spcAft>
                <a:spcPts val="0"/>
              </a:spcAft>
              <a:buClr>
                <a:schemeClr val="dk1"/>
              </a:buClr>
              <a:buSzPts val="1200"/>
              <a:buFont typeface="Calibri"/>
              <a:buChar char="-"/>
            </a:pPr>
            <a:r>
              <a:rPr lang="en-US"/>
              <a:t>  Have extra copies of the request form available for all parents in attendance.  </a:t>
            </a:r>
            <a:endParaRPr/>
          </a:p>
          <a:p>
            <a:pPr marL="0" lvl="0" indent="-76200" algn="l" rtl="0">
              <a:spcBef>
                <a:spcPts val="0"/>
              </a:spcBef>
              <a:spcAft>
                <a:spcPts val="0"/>
              </a:spcAft>
              <a:buClr>
                <a:schemeClr val="dk1"/>
              </a:buClr>
              <a:buSzPts val="1200"/>
              <a:buFont typeface="Calibri"/>
              <a:buChar char="-"/>
            </a:pPr>
            <a:r>
              <a:rPr lang="en-US"/>
              <a:t>  Give them a contact person in case they have any questions.</a:t>
            </a:r>
            <a:endParaRPr/>
          </a:p>
          <a:p>
            <a:pPr marL="0" lvl="0" indent="0" algn="l" rtl="0">
              <a:spcBef>
                <a:spcPts val="0"/>
              </a:spcBef>
              <a:spcAft>
                <a:spcPts val="0"/>
              </a:spcAft>
              <a:buClr>
                <a:schemeClr val="dk1"/>
              </a:buClr>
              <a:buSzPts val="1200"/>
              <a:buFont typeface="Calibri"/>
              <a:buNone/>
            </a:pPr>
            <a:endParaRPr/>
          </a:p>
          <a:p>
            <a:pPr marL="0" marR="0" lvl="0" indent="-76200" algn="l" rtl="0">
              <a:lnSpc>
                <a:spcPct val="100000"/>
              </a:lnSpc>
              <a:spcBef>
                <a:spcPts val="0"/>
              </a:spcBef>
              <a:spcAft>
                <a:spcPts val="0"/>
              </a:spcAft>
              <a:buClr>
                <a:schemeClr val="dk1"/>
              </a:buClr>
              <a:buSzPts val="1200"/>
              <a:buFont typeface="Calibri"/>
              <a:buChar char="-"/>
            </a:pPr>
            <a:r>
              <a:rPr lang="en-US" u="none"/>
              <a:t>  </a:t>
            </a:r>
            <a:r>
              <a:rPr lang="en-US" u="sng"/>
              <a:t>Important</a:t>
            </a:r>
            <a:r>
              <a:rPr lang="en-US" u="none"/>
              <a:t>:  Parents should leave the meeting being able to answer the following question:  </a:t>
            </a:r>
            <a:r>
              <a:rPr lang="en-US" b="1" u="none"/>
              <a:t>Do you know the process for requesting the qualifications of your child’s teachers?  </a:t>
            </a:r>
            <a:r>
              <a:rPr lang="en-US" b="0" u="none"/>
              <a:t>(Parents should be able to discuss the process that is in place for requesting teacher qualifications.)</a:t>
            </a:r>
            <a:endParaRPr b="1" u="sng"/>
          </a:p>
          <a:p>
            <a:pPr marL="0" lvl="0" indent="0" algn="l" rtl="0">
              <a:spcBef>
                <a:spcPts val="0"/>
              </a:spcBef>
              <a:spcAft>
                <a:spcPts val="0"/>
              </a:spcAft>
              <a:buClr>
                <a:schemeClr val="dk1"/>
              </a:buClr>
              <a:buSzPts val="1200"/>
              <a:buFont typeface="Calibri"/>
              <a:buNone/>
            </a:pPr>
            <a:endParaRPr/>
          </a:p>
        </p:txBody>
      </p:sp>
      <p:sp>
        <p:nvSpPr>
          <p:cNvPr id="225" name="Google Shape;225;p12: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031458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3: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a:t>
            </a:r>
            <a:endParaRPr/>
          </a:p>
          <a:p>
            <a:pPr marL="0" lvl="0" indent="0" algn="l" rtl="0">
              <a:spcBef>
                <a:spcPts val="0"/>
              </a:spcBef>
              <a:spcAft>
                <a:spcPts val="0"/>
              </a:spcAft>
              <a:buNone/>
            </a:pPr>
            <a:endParaRPr/>
          </a:p>
          <a:p>
            <a:pPr marL="0" lvl="0" indent="-76200" algn="l" rtl="0">
              <a:spcBef>
                <a:spcPts val="0"/>
              </a:spcBef>
              <a:spcAft>
                <a:spcPts val="0"/>
              </a:spcAft>
              <a:buClr>
                <a:schemeClr val="dk1"/>
              </a:buClr>
              <a:buSzPts val="1200"/>
              <a:buFont typeface="Calibri"/>
              <a:buChar char="-"/>
            </a:pPr>
            <a:r>
              <a:rPr lang="en-US"/>
              <a:t>   The annual evaluation of the Parent and Family Engagement plan is an ESSA requirement.</a:t>
            </a:r>
            <a:endParaRPr/>
          </a:p>
          <a:p>
            <a:pPr marL="0" lvl="0" indent="-76200" algn="l" rtl="0">
              <a:spcBef>
                <a:spcPts val="0"/>
              </a:spcBef>
              <a:spcAft>
                <a:spcPts val="0"/>
              </a:spcAft>
              <a:buClr>
                <a:schemeClr val="dk1"/>
              </a:buClr>
              <a:buSzPts val="1200"/>
              <a:buFont typeface="Calibri"/>
              <a:buChar char="-"/>
            </a:pPr>
            <a:r>
              <a:rPr lang="en-US"/>
              <a:t>  The requirements for the evaluation.  Emphasize that the purpose of the evaluation is to ultimately improve the academic quality of the school.</a:t>
            </a:r>
            <a:endParaRPr/>
          </a:p>
          <a:p>
            <a:pPr marL="0" lvl="0" indent="-76200" algn="l" rtl="0">
              <a:spcBef>
                <a:spcPts val="0"/>
              </a:spcBef>
              <a:spcAft>
                <a:spcPts val="0"/>
              </a:spcAft>
              <a:buClr>
                <a:schemeClr val="dk1"/>
              </a:buClr>
              <a:buSzPts val="1200"/>
              <a:buFont typeface="Calibri"/>
              <a:buChar char="-"/>
            </a:pPr>
            <a:r>
              <a:rPr lang="en-US"/>
              <a:t>  Clearly state the process and timeline that is in place for conducting the annual evaluation and how </a:t>
            </a:r>
            <a:r>
              <a:rPr lang="en-US" u="sng"/>
              <a:t>all</a:t>
            </a:r>
            <a:r>
              <a:rPr lang="en-US" u="none"/>
              <a:t> Title I parents have the opportunity for input and that their input is needed by the LEA and school.</a:t>
            </a:r>
            <a:endParaRPr/>
          </a:p>
          <a:p>
            <a:pPr marL="0" lvl="0" indent="0" algn="l" rtl="0">
              <a:spcBef>
                <a:spcPts val="0"/>
              </a:spcBef>
              <a:spcAft>
                <a:spcPts val="0"/>
              </a:spcAft>
              <a:buClr>
                <a:schemeClr val="dk1"/>
              </a:buClr>
              <a:buSzPts val="1200"/>
              <a:buFont typeface="Calibri"/>
              <a:buNone/>
            </a:pPr>
            <a:endParaRPr u="none"/>
          </a:p>
          <a:p>
            <a:pPr marL="0" lvl="0" indent="0" algn="l" rtl="0">
              <a:spcBef>
                <a:spcPts val="0"/>
              </a:spcBef>
              <a:spcAft>
                <a:spcPts val="0"/>
              </a:spcAft>
              <a:buClr>
                <a:schemeClr val="dk1"/>
              </a:buClr>
              <a:buSzPts val="1200"/>
              <a:buFont typeface="Calibri"/>
              <a:buNone/>
            </a:pPr>
            <a:r>
              <a:rPr lang="en-US" u="sng"/>
              <a:t>Important</a:t>
            </a:r>
            <a:r>
              <a:rPr lang="en-US" u="none"/>
              <a:t>:  Parents should leave the meeting being able to answer the following question:  </a:t>
            </a:r>
            <a:r>
              <a:rPr lang="en-US" b="1" u="none"/>
              <a:t>What is the process for you to be involved in the annual evaluation of your LEA’s Parent and Family Engagement Plan.  </a:t>
            </a:r>
            <a:r>
              <a:rPr lang="en-US" b="0" u="none"/>
              <a:t>(Parents should be able to discuss the process that is in place for their involvement.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32" name="Google Shape;232;p13: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368649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4: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Include the name and school contact # for your parent liaison, PTA officer, or anyone the parents can connect with to answer questions esp. about the Title I program.   </a:t>
            </a:r>
            <a:endParaRPr/>
          </a:p>
        </p:txBody>
      </p:sp>
      <p:sp>
        <p:nvSpPr>
          <p:cNvPr id="239" name="Google Shape;239;p14: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885298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f5098e0e90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f5098e0e90_0_0:notes"/>
          <p:cNvSpPr txBox="1">
            <a:spLocks noGrp="1"/>
          </p:cNvSpPr>
          <p:nvPr>
            <p:ph type="body" idx="1"/>
          </p:nvPr>
        </p:nvSpPr>
        <p:spPr>
          <a:xfrm>
            <a:off x="701040" y="4415790"/>
            <a:ext cx="56082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f5098e0e90_0_0:notes"/>
          <p:cNvSpPr txBox="1">
            <a:spLocks noGrp="1"/>
          </p:cNvSpPr>
          <p:nvPr>
            <p:ph type="sldNum" idx="12"/>
          </p:nvPr>
        </p:nvSpPr>
        <p:spPr>
          <a:xfrm>
            <a:off x="3970938" y="8829967"/>
            <a:ext cx="3037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3424385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5: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5: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9766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2: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Emphasize to parents  the importance of their role in Title I schools</a:t>
            </a:r>
            <a:endParaRPr/>
          </a:p>
        </p:txBody>
      </p:sp>
      <p:sp>
        <p:nvSpPr>
          <p:cNvPr id="154" name="Google Shape;154;p2: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470632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3: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a:t>
            </a:r>
            <a:endParaRPr/>
          </a:p>
          <a:p>
            <a:pPr marL="0" lvl="0" indent="0" algn="l" rtl="0">
              <a:spcBef>
                <a:spcPts val="0"/>
              </a:spcBef>
              <a:spcAft>
                <a:spcPts val="0"/>
              </a:spcAft>
              <a:buNone/>
            </a:pPr>
            <a:endParaRPr/>
          </a:p>
          <a:p>
            <a:pPr marL="0" lvl="0" indent="-76200" algn="l" rtl="0">
              <a:spcBef>
                <a:spcPts val="0"/>
              </a:spcBef>
              <a:spcAft>
                <a:spcPts val="0"/>
              </a:spcAft>
              <a:buClr>
                <a:schemeClr val="dk1"/>
              </a:buClr>
              <a:buSzPts val="1200"/>
              <a:buFont typeface="Calibri"/>
              <a:buChar char="-"/>
            </a:pPr>
            <a:r>
              <a:rPr lang="en-US"/>
              <a:t>  How you want them to walk away from the meeting with 9 key questions answered about Title I and Parent and Family Engagement .  (The 9 questions continue onto the next slide.) </a:t>
            </a:r>
            <a:endParaRPr/>
          </a:p>
          <a:p>
            <a:pPr marL="0" lvl="0" indent="0" algn="l" rtl="0">
              <a:spcBef>
                <a:spcPts val="0"/>
              </a:spcBef>
              <a:spcAft>
                <a:spcPts val="0"/>
              </a:spcAft>
              <a:buClr>
                <a:schemeClr val="dk1"/>
              </a:buClr>
              <a:buSzPts val="1200"/>
              <a:buFont typeface="Calibri"/>
              <a:buNone/>
            </a:pPr>
            <a:endParaRPr/>
          </a:p>
        </p:txBody>
      </p:sp>
      <p:sp>
        <p:nvSpPr>
          <p:cNvPr id="162" name="Google Shape;162;p3: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829162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  The last question “</a:t>
            </a:r>
            <a:r>
              <a:rPr lang="en-US" i="1"/>
              <a:t>How can I be involved in all of these things I’m learning about</a:t>
            </a:r>
            <a:r>
              <a:rPr lang="en-US"/>
              <a:t>?” should be emphasized as a common theme which will be addressed throughout the meeting as each topic is discussed.  It is every Title I parents right to be involved in all Title I plans and activities.</a:t>
            </a:r>
            <a:endParaRPr/>
          </a:p>
          <a:p>
            <a:pPr marL="0" lvl="0" indent="0" algn="l" rtl="0">
              <a:spcBef>
                <a:spcPts val="0"/>
              </a:spcBef>
              <a:spcAft>
                <a:spcPts val="0"/>
              </a:spcAft>
              <a:buNone/>
            </a:pPr>
            <a:r>
              <a:rPr lang="en-US"/>
              <a:t>		</a:t>
            </a:r>
            <a:endParaRPr/>
          </a:p>
        </p:txBody>
      </p:sp>
      <p:sp>
        <p:nvSpPr>
          <p:cNvPr id="169" name="Google Shape;169;p4: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102710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5: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	</a:t>
            </a:r>
            <a:endParaRPr/>
          </a:p>
          <a:p>
            <a:pPr marL="0" lvl="0" indent="0" algn="l" rtl="0">
              <a:spcBef>
                <a:spcPts val="0"/>
              </a:spcBef>
              <a:spcAft>
                <a:spcPts val="0"/>
              </a:spcAft>
              <a:buNone/>
            </a:pPr>
            <a:endParaRPr/>
          </a:p>
          <a:p>
            <a:pPr marL="0" lvl="0" indent="-76200" algn="l" rtl="0">
              <a:spcBef>
                <a:spcPts val="0"/>
              </a:spcBef>
              <a:spcAft>
                <a:spcPts val="0"/>
              </a:spcAft>
              <a:buClr>
                <a:schemeClr val="dk1"/>
              </a:buClr>
              <a:buSzPts val="1200"/>
              <a:buFont typeface="Calibri"/>
              <a:buChar char="-"/>
            </a:pPr>
            <a:r>
              <a:rPr lang="en-US"/>
              <a:t>  How being in a Title I school means more money to help students who are struggling in school</a:t>
            </a:r>
            <a:endParaRPr/>
          </a:p>
          <a:p>
            <a:pPr marL="0" lvl="0" indent="0" algn="l" rtl="0">
              <a:spcBef>
                <a:spcPts val="0"/>
              </a:spcBef>
              <a:spcAft>
                <a:spcPts val="0"/>
              </a:spcAft>
              <a:buNone/>
            </a:pPr>
            <a:r>
              <a:rPr lang="en-US"/>
              <a:t>-  Give examples of how Title I monies will be used to assist students at the school.</a:t>
            </a:r>
            <a:endParaRPr/>
          </a:p>
          <a:p>
            <a:pPr marL="0" lvl="0" indent="-76200" algn="l" rtl="0">
              <a:spcBef>
                <a:spcPts val="0"/>
              </a:spcBef>
              <a:spcAft>
                <a:spcPts val="0"/>
              </a:spcAft>
              <a:buClr>
                <a:schemeClr val="dk1"/>
              </a:buClr>
              <a:buSzPts val="1200"/>
              <a:buFont typeface="Calibri"/>
              <a:buChar char="-"/>
            </a:pPr>
            <a:r>
              <a:rPr lang="en-US"/>
              <a:t>  Give examples of how Title I monies will be used to assist parents.</a:t>
            </a:r>
            <a:endParaRPr/>
          </a:p>
          <a:p>
            <a:pPr marL="0" lvl="0" indent="-76200" algn="l" rtl="0">
              <a:spcBef>
                <a:spcPts val="0"/>
              </a:spcBef>
              <a:spcAft>
                <a:spcPts val="0"/>
              </a:spcAft>
              <a:buClr>
                <a:schemeClr val="dk1"/>
              </a:buClr>
              <a:buSzPts val="1200"/>
              <a:buFont typeface="Calibri"/>
              <a:buChar char="-"/>
            </a:pPr>
            <a:r>
              <a:rPr lang="en-US"/>
              <a:t>  (Consider giving demonstrations of programs used or allow parents to visit workstations and experience what the student experiences.)  </a:t>
            </a:r>
            <a:endParaRPr/>
          </a:p>
          <a:p>
            <a:pPr marL="0" lvl="0" indent="0" algn="l" rtl="0">
              <a:spcBef>
                <a:spcPts val="0"/>
              </a:spcBef>
              <a:spcAft>
                <a:spcPts val="0"/>
              </a:spcAft>
              <a:buNone/>
            </a:pPr>
            <a:r>
              <a:rPr lang="en-US"/>
              <a:t>-  Explain that </a:t>
            </a:r>
            <a:r>
              <a:rPr lang="en-US" u="sng"/>
              <a:t>a big part of Title I means parents’ rights, by law, to be involved in decisions made at the school level and at the LEA level</a:t>
            </a:r>
            <a:r>
              <a:rPr lang="en-US"/>
              <a:t>. (This will be discussed throughout the meeting.)</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b="0">
                <a:solidFill>
                  <a:srgbClr val="205867"/>
                </a:solidFill>
              </a:rPr>
              <a:t>Important:  Parents should leave the meeting being able to answer the following question:  </a:t>
            </a:r>
            <a:r>
              <a:rPr lang="en-US" b="1">
                <a:solidFill>
                  <a:srgbClr val="205867"/>
                </a:solidFill>
              </a:rPr>
              <a:t>What does it mean to be a Title I school? </a:t>
            </a:r>
            <a:r>
              <a:rPr lang="en-US" b="0">
                <a:solidFill>
                  <a:srgbClr val="205867"/>
                </a:solidFill>
              </a:rPr>
              <a:t>(They should be able to answer the question and give a couple of examples of how Title I funds are being used at their school.)</a:t>
            </a:r>
            <a:endParaRPr b="1">
              <a:solidFill>
                <a:srgbClr val="205867"/>
              </a:solidFill>
            </a:endParaRPr>
          </a:p>
          <a:p>
            <a:pPr marL="0" lvl="0" indent="0" algn="l" rtl="0">
              <a:spcBef>
                <a:spcPts val="0"/>
              </a:spcBef>
              <a:spcAft>
                <a:spcPts val="0"/>
              </a:spcAft>
              <a:buNone/>
            </a:pPr>
            <a:r>
              <a:rPr lang="en-US"/>
              <a:t>	</a:t>
            </a:r>
            <a:endParaRPr/>
          </a:p>
        </p:txBody>
      </p:sp>
      <p:sp>
        <p:nvSpPr>
          <p:cNvPr id="176" name="Google Shape;176;p5: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50192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6: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1110"/>
              <a:t>Discuss:	</a:t>
            </a:r>
            <a:endParaRPr/>
          </a:p>
          <a:p>
            <a:pPr marL="0" lvl="0" indent="0" algn="l" rtl="0">
              <a:lnSpc>
                <a:spcPct val="90000"/>
              </a:lnSpc>
              <a:spcBef>
                <a:spcPts val="0"/>
              </a:spcBef>
              <a:spcAft>
                <a:spcPts val="0"/>
              </a:spcAft>
              <a:buNone/>
            </a:pPr>
            <a:r>
              <a:rPr lang="en-US" sz="1110"/>
              <a:t>-  What the LEA’s Title I allocation is.</a:t>
            </a:r>
            <a:endParaRPr/>
          </a:p>
          <a:p>
            <a:pPr marL="0" lvl="0" indent="0" algn="l" rtl="0">
              <a:lnSpc>
                <a:spcPct val="90000"/>
              </a:lnSpc>
              <a:spcBef>
                <a:spcPts val="0"/>
              </a:spcBef>
              <a:spcAft>
                <a:spcPts val="0"/>
              </a:spcAft>
              <a:buNone/>
            </a:pPr>
            <a:r>
              <a:rPr lang="en-US" sz="1110"/>
              <a:t>-  What the 1% amount is.</a:t>
            </a:r>
            <a:endParaRPr/>
          </a:p>
          <a:p>
            <a:pPr marL="0" lvl="0" indent="-70485" algn="l" rtl="0">
              <a:lnSpc>
                <a:spcPct val="90000"/>
              </a:lnSpc>
              <a:spcBef>
                <a:spcPts val="0"/>
              </a:spcBef>
              <a:spcAft>
                <a:spcPts val="0"/>
              </a:spcAft>
              <a:buClr>
                <a:schemeClr val="dk1"/>
              </a:buClr>
              <a:buSzPts val="1110"/>
              <a:buFont typeface="Calibri"/>
              <a:buChar char="-"/>
            </a:pPr>
            <a:r>
              <a:rPr lang="en-US" sz="1110"/>
              <a:t>  How much of the 1% (Up to 10%) was reserved, off the top, at the LEA for System-wide initiatives.  Give examples of the system-wide initiatives.</a:t>
            </a:r>
            <a:endParaRPr sz="1110"/>
          </a:p>
          <a:p>
            <a:pPr marL="0" lvl="0" indent="0" algn="l" rtl="0">
              <a:lnSpc>
                <a:spcPct val="90000"/>
              </a:lnSpc>
              <a:spcBef>
                <a:spcPts val="0"/>
              </a:spcBef>
              <a:spcAft>
                <a:spcPts val="0"/>
              </a:spcAft>
              <a:buNone/>
            </a:pPr>
            <a:r>
              <a:rPr lang="en-US" sz="1110"/>
              <a:t>-  Give parents the amount (the 90% amount) that is shared by all the Title I schools in the school system.</a:t>
            </a:r>
            <a:endParaRPr/>
          </a:p>
          <a:p>
            <a:pPr marL="0" lvl="0" indent="-70485" algn="l" rtl="0">
              <a:lnSpc>
                <a:spcPct val="90000"/>
              </a:lnSpc>
              <a:spcBef>
                <a:spcPts val="0"/>
              </a:spcBef>
              <a:spcAft>
                <a:spcPts val="0"/>
              </a:spcAft>
              <a:buClr>
                <a:srgbClr val="205867"/>
              </a:buClr>
              <a:buSzPts val="1110"/>
              <a:buFont typeface="Calibri"/>
              <a:buChar char="-"/>
            </a:pPr>
            <a:r>
              <a:rPr lang="en-US" sz="1110" b="0">
                <a:solidFill>
                  <a:srgbClr val="205867"/>
                </a:solidFill>
              </a:rPr>
              <a:t>  Give the amount your school received for parental and family engagement (Your school’s portion of the 90% of the 1%).</a:t>
            </a:r>
            <a:endParaRPr/>
          </a:p>
          <a:p>
            <a:pPr marL="0" lvl="0" indent="-70485" algn="l" rtl="0">
              <a:lnSpc>
                <a:spcPct val="90000"/>
              </a:lnSpc>
              <a:spcBef>
                <a:spcPts val="0"/>
              </a:spcBef>
              <a:spcAft>
                <a:spcPts val="0"/>
              </a:spcAft>
              <a:buClr>
                <a:srgbClr val="205867"/>
              </a:buClr>
              <a:buSzPts val="1110"/>
              <a:buFont typeface="Calibri"/>
              <a:buChar char="-"/>
            </a:pPr>
            <a:r>
              <a:rPr lang="en-US" sz="1110" b="0">
                <a:solidFill>
                  <a:srgbClr val="205867"/>
                </a:solidFill>
              </a:rPr>
              <a:t>  How there is a committee (LEA Advisory Committee) that makes decisions on funds reserved and on funds allocated to the Title I schools.</a:t>
            </a:r>
            <a:endParaRPr/>
          </a:p>
          <a:p>
            <a:pPr marL="0" lvl="0" indent="-70485" algn="l" rtl="0">
              <a:lnSpc>
                <a:spcPct val="90000"/>
              </a:lnSpc>
              <a:spcBef>
                <a:spcPts val="0"/>
              </a:spcBef>
              <a:spcAft>
                <a:spcPts val="0"/>
              </a:spcAft>
              <a:buClr>
                <a:srgbClr val="205867"/>
              </a:buClr>
              <a:buSzPts val="1110"/>
              <a:buFont typeface="Calibri"/>
              <a:buChar char="-"/>
            </a:pPr>
            <a:r>
              <a:rPr lang="en-US" sz="1110" b="0">
                <a:solidFill>
                  <a:srgbClr val="205867"/>
                </a:solidFill>
              </a:rPr>
              <a:t>  </a:t>
            </a:r>
            <a:r>
              <a:rPr lang="en-US" sz="1110" b="0" u="sng">
                <a:solidFill>
                  <a:srgbClr val="205867"/>
                </a:solidFill>
              </a:rPr>
              <a:t>Title I parents have the right, by law, to be involved in decisions on how the 1% set-aside is spent (both at the LEA and at their school)</a:t>
            </a:r>
            <a:endParaRPr/>
          </a:p>
          <a:p>
            <a:pPr marL="0" lvl="0" indent="0" algn="l" rtl="0">
              <a:lnSpc>
                <a:spcPct val="90000"/>
              </a:lnSpc>
              <a:spcBef>
                <a:spcPts val="0"/>
              </a:spcBef>
              <a:spcAft>
                <a:spcPts val="0"/>
              </a:spcAft>
              <a:buNone/>
            </a:pPr>
            <a:r>
              <a:rPr lang="en-US" sz="1110" b="0">
                <a:solidFill>
                  <a:srgbClr val="205867"/>
                </a:solidFill>
              </a:rPr>
              <a:t>-  The timeline for the LEA Advisory Committee’s work.  How parents will be reminded and informed of the committee’s work so they may give timely input.</a:t>
            </a:r>
            <a:endParaRPr/>
          </a:p>
          <a:p>
            <a:pPr marL="0" lvl="0" indent="0" algn="l" rtl="0">
              <a:lnSpc>
                <a:spcPct val="90000"/>
              </a:lnSpc>
              <a:spcBef>
                <a:spcPts val="0"/>
              </a:spcBef>
              <a:spcAft>
                <a:spcPts val="0"/>
              </a:spcAft>
              <a:buNone/>
            </a:pPr>
            <a:r>
              <a:rPr lang="en-US" sz="1110" b="0">
                <a:solidFill>
                  <a:srgbClr val="205867"/>
                </a:solidFill>
              </a:rPr>
              <a:t>-  Clearly state the process that is in place for </a:t>
            </a:r>
            <a:r>
              <a:rPr lang="en-US" sz="1110" b="0" u="sng">
                <a:solidFill>
                  <a:srgbClr val="205867"/>
                </a:solidFill>
              </a:rPr>
              <a:t>all</a:t>
            </a:r>
            <a:r>
              <a:rPr lang="en-US" sz="1110" b="0">
                <a:solidFill>
                  <a:srgbClr val="205867"/>
                </a:solidFill>
              </a:rPr>
              <a:t> Title I parents to have the opportunity for input on how the 1% funds are spent.</a:t>
            </a:r>
            <a:endParaRPr/>
          </a:p>
          <a:p>
            <a:pPr marL="0" lvl="0" indent="0" algn="l" rtl="0">
              <a:lnSpc>
                <a:spcPct val="90000"/>
              </a:lnSpc>
              <a:spcBef>
                <a:spcPts val="0"/>
              </a:spcBef>
              <a:spcAft>
                <a:spcPts val="0"/>
              </a:spcAft>
              <a:buNone/>
            </a:pPr>
            <a:endParaRPr sz="1110" b="0">
              <a:solidFill>
                <a:srgbClr val="205867"/>
              </a:solidFill>
            </a:endParaRPr>
          </a:p>
          <a:p>
            <a:pPr marL="0" lvl="0" indent="0" algn="l" rtl="0">
              <a:lnSpc>
                <a:spcPct val="90000"/>
              </a:lnSpc>
              <a:spcBef>
                <a:spcPts val="0"/>
              </a:spcBef>
              <a:spcAft>
                <a:spcPts val="0"/>
              </a:spcAft>
              <a:buNone/>
            </a:pPr>
            <a:r>
              <a:rPr lang="en-US" sz="1110" b="0" u="sng">
                <a:solidFill>
                  <a:srgbClr val="205867"/>
                </a:solidFill>
              </a:rPr>
              <a:t>Important</a:t>
            </a:r>
            <a:r>
              <a:rPr lang="en-US" sz="1110" b="0">
                <a:solidFill>
                  <a:srgbClr val="205867"/>
                </a:solidFill>
              </a:rPr>
              <a:t>:  Parents should leave the meeting being able to answer the following question:  </a:t>
            </a:r>
            <a:r>
              <a:rPr lang="en-US" sz="1110" b="1">
                <a:solidFill>
                  <a:srgbClr val="205867"/>
                </a:solidFill>
              </a:rPr>
              <a:t>What is the 1% set-aside, and how can you be involved in decisions regarding how the money is used? </a:t>
            </a:r>
            <a:endParaRPr/>
          </a:p>
          <a:p>
            <a:pPr marL="0" lvl="0" indent="0" algn="l" rtl="0">
              <a:lnSpc>
                <a:spcPct val="90000"/>
              </a:lnSpc>
              <a:spcBef>
                <a:spcPts val="0"/>
              </a:spcBef>
              <a:spcAft>
                <a:spcPts val="0"/>
              </a:spcAft>
              <a:buNone/>
            </a:pPr>
            <a:r>
              <a:rPr lang="en-US" sz="1110"/>
              <a:t>(Parents should be able to discuss the process that is in place for their involvement in decisions regarding the 1% set-aside, both for system-wide initiatives and school-level activities.)	</a:t>
            </a:r>
            <a:endParaRPr sz="1110"/>
          </a:p>
          <a:p>
            <a:pPr marL="0" lvl="0" indent="0" algn="l" rtl="0">
              <a:lnSpc>
                <a:spcPct val="90000"/>
              </a:lnSpc>
              <a:spcBef>
                <a:spcPts val="0"/>
              </a:spcBef>
              <a:spcAft>
                <a:spcPts val="0"/>
              </a:spcAft>
              <a:buNone/>
            </a:pPr>
            <a:r>
              <a:rPr lang="en-US" sz="1110"/>
              <a:t>	</a:t>
            </a:r>
            <a:endParaRPr sz="1110"/>
          </a:p>
        </p:txBody>
      </p:sp>
      <p:sp>
        <p:nvSpPr>
          <p:cNvPr id="183" name="Google Shape;183;p6: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328026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	</a:t>
            </a:r>
            <a:endParaRPr/>
          </a:p>
          <a:p>
            <a:pPr marL="0" lvl="0" indent="0" algn="l" rtl="0">
              <a:spcBef>
                <a:spcPts val="0"/>
              </a:spcBef>
              <a:spcAft>
                <a:spcPts val="0"/>
              </a:spcAft>
              <a:buNone/>
            </a:pPr>
            <a:endParaRPr/>
          </a:p>
          <a:p>
            <a:pPr marL="0" lvl="0" indent="0" algn="l" rtl="0">
              <a:spcBef>
                <a:spcPts val="0"/>
              </a:spcBef>
              <a:spcAft>
                <a:spcPts val="0"/>
              </a:spcAft>
              <a:buNone/>
            </a:pPr>
            <a:r>
              <a:rPr lang="en-US"/>
              <a:t>-  The process and timeline for how the LEA Consolidated Plan is developed.</a:t>
            </a:r>
            <a:endParaRPr/>
          </a:p>
          <a:p>
            <a:pPr marL="0" lvl="0" indent="0" algn="l" rtl="0">
              <a:spcBef>
                <a:spcPts val="0"/>
              </a:spcBef>
              <a:spcAft>
                <a:spcPts val="0"/>
              </a:spcAft>
              <a:buNone/>
            </a:pPr>
            <a:r>
              <a:rPr lang="en-US" b="0">
                <a:solidFill>
                  <a:srgbClr val="205867"/>
                </a:solidFill>
              </a:rPr>
              <a:t>-  How parents will be informed of the plan’s progress, including draft plans for review.</a:t>
            </a:r>
            <a:endParaRPr/>
          </a:p>
          <a:p>
            <a:pPr marL="0" lvl="0" indent="0" algn="l" rtl="0">
              <a:spcBef>
                <a:spcPts val="0"/>
              </a:spcBef>
              <a:spcAft>
                <a:spcPts val="0"/>
              </a:spcAft>
              <a:buNone/>
            </a:pPr>
            <a:r>
              <a:rPr lang="en-US" b="0">
                <a:solidFill>
                  <a:srgbClr val="205867"/>
                </a:solidFill>
              </a:rPr>
              <a:t>-  </a:t>
            </a:r>
            <a:r>
              <a:rPr lang="en-US" b="0" u="sng">
                <a:solidFill>
                  <a:srgbClr val="205867"/>
                </a:solidFill>
              </a:rPr>
              <a:t>How parents have the right, by law, to be involved by giving input to the committee on the LEA Consolidated Plan.</a:t>
            </a:r>
            <a:endParaRPr b="0">
              <a:solidFill>
                <a:srgbClr val="205867"/>
              </a:solidFill>
            </a:endParaRPr>
          </a:p>
          <a:p>
            <a:pPr marL="0" lvl="0" indent="-76200" algn="l" rtl="0">
              <a:spcBef>
                <a:spcPts val="0"/>
              </a:spcBef>
              <a:spcAft>
                <a:spcPts val="0"/>
              </a:spcAft>
              <a:buClr>
                <a:srgbClr val="205867"/>
              </a:buClr>
              <a:buSzPts val="1200"/>
              <a:buFont typeface="Calibri"/>
              <a:buChar char="-"/>
            </a:pPr>
            <a:r>
              <a:rPr lang="en-US" b="0">
                <a:solidFill>
                  <a:srgbClr val="205867"/>
                </a:solidFill>
              </a:rPr>
              <a:t>  Clearly state the process that is in place for </a:t>
            </a:r>
            <a:r>
              <a:rPr lang="en-US" b="0" u="sng">
                <a:solidFill>
                  <a:srgbClr val="205867"/>
                </a:solidFill>
              </a:rPr>
              <a:t>all</a:t>
            </a:r>
            <a:r>
              <a:rPr lang="en-US" b="0">
                <a:solidFill>
                  <a:srgbClr val="205867"/>
                </a:solidFill>
              </a:rPr>
              <a:t> Title I parents to have the opportunity for input.</a:t>
            </a:r>
            <a:endParaRPr/>
          </a:p>
          <a:p>
            <a:pPr marL="0" lvl="0" indent="-76200" algn="l" rtl="0">
              <a:spcBef>
                <a:spcPts val="0"/>
              </a:spcBef>
              <a:spcAft>
                <a:spcPts val="0"/>
              </a:spcAft>
              <a:buClr>
                <a:srgbClr val="205867"/>
              </a:buClr>
              <a:buSzPts val="1200"/>
              <a:buFont typeface="Calibri"/>
              <a:buChar char="-"/>
            </a:pPr>
            <a:r>
              <a:rPr lang="en-US" b="0">
                <a:solidFill>
                  <a:srgbClr val="205867"/>
                </a:solidFill>
              </a:rPr>
              <a:t>  Where parents can access the final LEA Consolidated Plan anytime throughout the year.</a:t>
            </a:r>
            <a:endParaRPr/>
          </a:p>
          <a:p>
            <a:pPr marL="0" lvl="0" indent="0" algn="l" rtl="0">
              <a:spcBef>
                <a:spcPts val="0"/>
              </a:spcBef>
              <a:spcAft>
                <a:spcPts val="0"/>
              </a:spcAft>
              <a:buNone/>
            </a:pPr>
            <a:r>
              <a:rPr lang="en-US"/>
              <a:t>	 </a:t>
            </a:r>
            <a:endParaRPr b="0">
              <a:solidFill>
                <a:srgbClr val="205867"/>
              </a:solidFill>
            </a:endParaRPr>
          </a:p>
          <a:p>
            <a:pPr marL="0" lvl="0" indent="0" algn="l" rtl="0">
              <a:spcBef>
                <a:spcPts val="0"/>
              </a:spcBef>
              <a:spcAft>
                <a:spcPts val="0"/>
              </a:spcAft>
              <a:buNone/>
            </a:pPr>
            <a:r>
              <a:rPr lang="en-US" b="1">
                <a:solidFill>
                  <a:srgbClr val="205867"/>
                </a:solidFill>
              </a:rPr>
              <a:t>Important:  </a:t>
            </a:r>
            <a:endParaRPr/>
          </a:p>
          <a:p>
            <a:pPr marL="0" lvl="0" indent="0" algn="l" rtl="0">
              <a:spcBef>
                <a:spcPts val="0"/>
              </a:spcBef>
              <a:spcAft>
                <a:spcPts val="0"/>
              </a:spcAft>
              <a:buNone/>
            </a:pPr>
            <a:r>
              <a:rPr lang="en-US" b="0">
                <a:solidFill>
                  <a:srgbClr val="205867"/>
                </a:solidFill>
              </a:rPr>
              <a:t>Parents should leave the meeting being able to answer the following question:  </a:t>
            </a:r>
            <a:r>
              <a:rPr lang="en-US" b="1">
                <a:solidFill>
                  <a:srgbClr val="205867"/>
                </a:solidFill>
              </a:rPr>
              <a:t>What is the LEA Consolidated Plan, and how can you be involved in decisions regarding the plan?  </a:t>
            </a:r>
            <a:r>
              <a:rPr lang="en-US"/>
              <a:t>(Parents should be able to discuss the process that is in place for their involvement in decisions regarding the LEA Consolidated Plan.)	</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
        <p:nvSpPr>
          <p:cNvPr id="190" name="Google Shape;190;p7: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54457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Distribute the LEA Parent and Family Engagement Plan.</a:t>
            </a:r>
            <a:endParaRPr/>
          </a:p>
          <a:p>
            <a:pPr marL="0" lvl="0" indent="0" algn="l" rtl="0">
              <a:spcBef>
                <a:spcPts val="0"/>
              </a:spcBef>
              <a:spcAft>
                <a:spcPts val="0"/>
              </a:spcAft>
              <a:buNone/>
            </a:pPr>
            <a:endParaRPr/>
          </a:p>
          <a:p>
            <a:pPr marL="0" lvl="0" indent="0" algn="l" rtl="0">
              <a:spcBef>
                <a:spcPts val="0"/>
              </a:spcBef>
              <a:spcAft>
                <a:spcPts val="0"/>
              </a:spcAft>
              <a:buNone/>
            </a:pPr>
            <a:r>
              <a:rPr lang="en-US"/>
              <a:t>Discuss:	</a:t>
            </a:r>
            <a:endParaRPr/>
          </a:p>
          <a:p>
            <a:pPr marL="0" lvl="0" indent="-76200" algn="l" rtl="0">
              <a:spcBef>
                <a:spcPts val="0"/>
              </a:spcBef>
              <a:spcAft>
                <a:spcPts val="0"/>
              </a:spcAft>
              <a:buClr>
                <a:schemeClr val="dk1"/>
              </a:buClr>
              <a:buSzPts val="1200"/>
              <a:buFont typeface="Calibri"/>
              <a:buChar char="-"/>
            </a:pPr>
            <a:r>
              <a:rPr lang="en-US"/>
              <a:t>  Key components of the plan. 	</a:t>
            </a:r>
            <a:endParaRPr b="0">
              <a:solidFill>
                <a:srgbClr val="205867"/>
              </a:solidFill>
            </a:endParaRPr>
          </a:p>
          <a:p>
            <a:pPr marL="0" lvl="0" indent="0" algn="l" rtl="0">
              <a:spcBef>
                <a:spcPts val="0"/>
              </a:spcBef>
              <a:spcAft>
                <a:spcPts val="0"/>
              </a:spcAft>
              <a:buNone/>
            </a:pPr>
            <a:r>
              <a:rPr lang="en-US" b="0">
                <a:solidFill>
                  <a:srgbClr val="205867"/>
                </a:solidFill>
              </a:rPr>
              <a:t>-  </a:t>
            </a:r>
            <a:r>
              <a:rPr lang="en-US" b="0" u="sng">
                <a:solidFill>
                  <a:srgbClr val="205867"/>
                </a:solidFill>
              </a:rPr>
              <a:t>Title I parents have the right, by law, to be involved in the development of the LEA Parental Involvement Plan</a:t>
            </a:r>
            <a:endParaRPr/>
          </a:p>
          <a:p>
            <a:pPr marL="0" lvl="0" indent="0" algn="l" rtl="0">
              <a:spcBef>
                <a:spcPts val="0"/>
              </a:spcBef>
              <a:spcAft>
                <a:spcPts val="0"/>
              </a:spcAft>
              <a:buNone/>
            </a:pPr>
            <a:r>
              <a:rPr lang="en-US" b="0">
                <a:solidFill>
                  <a:srgbClr val="205867"/>
                </a:solidFill>
              </a:rPr>
              <a:t>-  What collaborative committee(s) develops the plan.</a:t>
            </a:r>
            <a:endParaRPr/>
          </a:p>
          <a:p>
            <a:pPr marL="0" lvl="0" indent="0" algn="l" rtl="0">
              <a:spcBef>
                <a:spcPts val="0"/>
              </a:spcBef>
              <a:spcAft>
                <a:spcPts val="0"/>
              </a:spcAft>
              <a:buNone/>
            </a:pPr>
            <a:r>
              <a:rPr lang="en-US" b="0">
                <a:solidFill>
                  <a:srgbClr val="205867"/>
                </a:solidFill>
              </a:rPr>
              <a:t>-  The process and timeline for the committee’s work.  How parents will be reminded and informed of the committee’s work so they may give timely input.</a:t>
            </a:r>
            <a:endParaRPr/>
          </a:p>
          <a:p>
            <a:pPr marL="0" lvl="0" indent="0" algn="l" rtl="0">
              <a:spcBef>
                <a:spcPts val="0"/>
              </a:spcBef>
              <a:spcAft>
                <a:spcPts val="0"/>
              </a:spcAft>
              <a:buNone/>
            </a:pPr>
            <a:r>
              <a:rPr lang="en-US" b="0">
                <a:solidFill>
                  <a:srgbClr val="205867"/>
                </a:solidFill>
              </a:rPr>
              <a:t>-  Clearly state the process that is in place for </a:t>
            </a:r>
            <a:r>
              <a:rPr lang="en-US" b="0" u="sng">
                <a:solidFill>
                  <a:srgbClr val="205867"/>
                </a:solidFill>
              </a:rPr>
              <a:t>all</a:t>
            </a:r>
            <a:r>
              <a:rPr lang="en-US" b="0">
                <a:solidFill>
                  <a:srgbClr val="205867"/>
                </a:solidFill>
              </a:rPr>
              <a:t> Title I parents to have the opportunity for input on the LEA Parent and Family Engagement Plan.  Discuss any surveys, focus groups, parent representatives, etc. that are a part of that input.</a:t>
            </a:r>
            <a:endParaRPr/>
          </a:p>
          <a:p>
            <a:pPr marL="0" lvl="0" indent="0" algn="l" rtl="0">
              <a:spcBef>
                <a:spcPts val="0"/>
              </a:spcBef>
              <a:spcAft>
                <a:spcPts val="0"/>
              </a:spcAft>
              <a:buNone/>
            </a:pPr>
            <a:endParaRPr b="0">
              <a:solidFill>
                <a:srgbClr val="205867"/>
              </a:solidFill>
            </a:endParaRPr>
          </a:p>
          <a:p>
            <a:pPr marL="0" lvl="0" indent="0" algn="l" rtl="0">
              <a:spcBef>
                <a:spcPts val="0"/>
              </a:spcBef>
              <a:spcAft>
                <a:spcPts val="0"/>
              </a:spcAft>
              <a:buNone/>
            </a:pPr>
            <a:r>
              <a:rPr lang="en-US" b="0" u="sng">
                <a:solidFill>
                  <a:srgbClr val="205867"/>
                </a:solidFill>
              </a:rPr>
              <a:t>Important</a:t>
            </a:r>
            <a:r>
              <a:rPr lang="en-US" b="0">
                <a:solidFill>
                  <a:srgbClr val="205867"/>
                </a:solidFill>
              </a:rPr>
              <a:t>:  Parents should leave the meeting being able to answer the following question:  </a:t>
            </a:r>
            <a:r>
              <a:rPr lang="en-US" b="1">
                <a:solidFill>
                  <a:srgbClr val="205867"/>
                </a:solidFill>
              </a:rPr>
              <a:t>What is the LEA Parental and Family Engagement Plan, and how can you be involved in the development of the plan?  </a:t>
            </a:r>
            <a:r>
              <a:rPr lang="en-US"/>
              <a:t>(Parents should be able to discuss the process that is in place for their involvement in the development of the LEA Parent and Family Engagement Plan.)	</a:t>
            </a:r>
            <a:endParaRPr/>
          </a:p>
          <a:p>
            <a:pPr marL="0" lvl="0" indent="0" algn="l" rtl="0">
              <a:spcBef>
                <a:spcPts val="0"/>
              </a:spcBef>
              <a:spcAft>
                <a:spcPts val="0"/>
              </a:spcAft>
              <a:buNone/>
            </a:pPr>
            <a:r>
              <a:rPr lang="en-US"/>
              <a:t>	</a:t>
            </a:r>
            <a:endParaRPr/>
          </a:p>
        </p:txBody>
      </p:sp>
      <p:sp>
        <p:nvSpPr>
          <p:cNvPr id="197" name="Google Shape;197;p8: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379069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10"/>
              <a:t>-  Have copies of the complete CIP available for parents to refer to during this discussion (The CIP could very well still be in draft form at the time of this meeting, which presents an excellent opportunity for parent input while the CIP is under development.) Note:  The school’s Parental and Family Engagement Plan (which is the parental section of the CIP) will be addressed on the next slide.</a:t>
            </a:r>
            <a:endParaRPr/>
          </a:p>
          <a:p>
            <a:pPr marL="0" lvl="0" indent="0" algn="l" rtl="0">
              <a:spcBef>
                <a:spcPts val="0"/>
              </a:spcBef>
              <a:spcAft>
                <a:spcPts val="0"/>
              </a:spcAft>
              <a:buNone/>
            </a:pPr>
            <a:r>
              <a:rPr lang="en-US" sz="1110"/>
              <a:t>-  Consider having CIP committee representatives, particularly parent representatives, to share about the work of the committee during these two slides.</a:t>
            </a:r>
            <a:endParaRPr sz="1110"/>
          </a:p>
          <a:p>
            <a:pPr marL="0" lvl="0" indent="0" algn="l" rtl="0">
              <a:spcBef>
                <a:spcPts val="0"/>
              </a:spcBef>
              <a:spcAft>
                <a:spcPts val="0"/>
              </a:spcAft>
              <a:buNone/>
            </a:pPr>
            <a:endParaRPr sz="1110"/>
          </a:p>
          <a:p>
            <a:pPr marL="0" lvl="0" indent="0" algn="l" rtl="0">
              <a:spcBef>
                <a:spcPts val="0"/>
              </a:spcBef>
              <a:spcAft>
                <a:spcPts val="0"/>
              </a:spcAft>
              <a:buNone/>
            </a:pPr>
            <a:r>
              <a:rPr lang="en-US" sz="1110"/>
              <a:t>Discuss:	</a:t>
            </a:r>
            <a:endParaRPr/>
          </a:p>
          <a:p>
            <a:pPr marL="0" lvl="0" indent="-70485" algn="l" rtl="0">
              <a:spcBef>
                <a:spcPts val="0"/>
              </a:spcBef>
              <a:spcAft>
                <a:spcPts val="0"/>
              </a:spcAft>
              <a:buClr>
                <a:schemeClr val="dk1"/>
              </a:buClr>
              <a:buSzPts val="1110"/>
              <a:buFont typeface="Calibri"/>
              <a:buChar char="-"/>
            </a:pPr>
            <a:r>
              <a:rPr lang="en-US" sz="1110"/>
              <a:t>  Key components of the plan.  This is an excellent time to share the school’s academic strengths &amp; weaknesses with parents &amp; how we will need to all work together as partners to meet certain goals, both for the school and for each individual                          -  child.</a:t>
            </a:r>
            <a:endParaRPr/>
          </a:p>
          <a:p>
            <a:pPr marL="0" marR="0" lvl="0" indent="0" algn="l" rtl="0">
              <a:lnSpc>
                <a:spcPct val="100000"/>
              </a:lnSpc>
              <a:spcBef>
                <a:spcPts val="0"/>
              </a:spcBef>
              <a:spcAft>
                <a:spcPts val="0"/>
              </a:spcAft>
              <a:buClr>
                <a:srgbClr val="205867"/>
              </a:buClr>
              <a:buSzPts val="1110"/>
              <a:buFont typeface="Calibri"/>
              <a:buNone/>
            </a:pPr>
            <a:r>
              <a:rPr lang="en-US" sz="1110" b="0">
                <a:solidFill>
                  <a:srgbClr val="205867"/>
                </a:solidFill>
              </a:rPr>
              <a:t>-  </a:t>
            </a:r>
            <a:r>
              <a:rPr lang="en-US" sz="1110" b="0" u="sng">
                <a:solidFill>
                  <a:srgbClr val="205867"/>
                </a:solidFill>
              </a:rPr>
              <a:t>Title I parents have the right, by law, to be involved in the development of the CIP.</a:t>
            </a:r>
            <a:endParaRPr sz="1110"/>
          </a:p>
          <a:p>
            <a:pPr marL="0" lvl="0" indent="-70485" algn="l" rtl="0">
              <a:spcBef>
                <a:spcPts val="0"/>
              </a:spcBef>
              <a:spcAft>
                <a:spcPts val="0"/>
              </a:spcAft>
              <a:buClr>
                <a:schemeClr val="dk1"/>
              </a:buClr>
              <a:buSzPts val="1110"/>
              <a:buFont typeface="Calibri"/>
              <a:buChar char="-"/>
            </a:pPr>
            <a:r>
              <a:rPr lang="en-US" sz="1110"/>
              <a:t>  The process and timeline for the CIP committee’s work and how parents can give input.</a:t>
            </a:r>
            <a:endParaRPr/>
          </a:p>
          <a:p>
            <a:pPr marL="0" lvl="0" indent="-70485" algn="l" rtl="0">
              <a:spcBef>
                <a:spcPts val="0"/>
              </a:spcBef>
              <a:spcAft>
                <a:spcPts val="0"/>
              </a:spcAft>
              <a:buClr>
                <a:schemeClr val="dk1"/>
              </a:buClr>
              <a:buSzPts val="1110"/>
              <a:buFont typeface="Calibri"/>
              <a:buChar char="-"/>
            </a:pPr>
            <a:r>
              <a:rPr lang="en-US" sz="1110"/>
              <a:t>  Introduce parent representatives of the committee.</a:t>
            </a:r>
            <a:endParaRPr/>
          </a:p>
          <a:p>
            <a:pPr marL="0" lvl="0" indent="-70485" algn="l" rtl="0">
              <a:spcBef>
                <a:spcPts val="0"/>
              </a:spcBef>
              <a:spcAft>
                <a:spcPts val="0"/>
              </a:spcAft>
              <a:buClr>
                <a:schemeClr val="dk1"/>
              </a:buClr>
              <a:buSzPts val="1110"/>
              <a:buFont typeface="Calibri"/>
              <a:buChar char="-"/>
            </a:pPr>
            <a:r>
              <a:rPr lang="en-US" sz="1110"/>
              <a:t>  Clearly state the process that is in place for </a:t>
            </a:r>
            <a:r>
              <a:rPr lang="en-US" sz="1110" u="sng"/>
              <a:t>all</a:t>
            </a:r>
            <a:r>
              <a:rPr lang="en-US" sz="1110" u="none"/>
              <a:t> Title I parents to have the opportunity  for input on the CIP.</a:t>
            </a:r>
            <a:endParaRPr/>
          </a:p>
          <a:p>
            <a:pPr marL="0" lvl="0" indent="-70485" algn="l" rtl="0">
              <a:spcBef>
                <a:spcPts val="0"/>
              </a:spcBef>
              <a:spcAft>
                <a:spcPts val="0"/>
              </a:spcAft>
              <a:buClr>
                <a:schemeClr val="dk1"/>
              </a:buClr>
              <a:buSzPts val="1110"/>
              <a:buFont typeface="Calibri"/>
              <a:buChar char="-"/>
            </a:pPr>
            <a:r>
              <a:rPr lang="en-US" sz="1110" u="none"/>
              <a:t>  Where parents can find a complete copy of the CIP at any time during the year.</a:t>
            </a:r>
            <a:endParaRPr/>
          </a:p>
          <a:p>
            <a:pPr marL="0" lvl="0" indent="0" algn="l" rtl="0">
              <a:spcBef>
                <a:spcPts val="0"/>
              </a:spcBef>
              <a:spcAft>
                <a:spcPts val="0"/>
              </a:spcAft>
              <a:buClr>
                <a:schemeClr val="dk1"/>
              </a:buClr>
              <a:buSzPts val="1110"/>
              <a:buFont typeface="Calibri"/>
              <a:buNone/>
            </a:pPr>
            <a:endParaRPr sz="1110" u="none"/>
          </a:p>
          <a:p>
            <a:pPr marL="0" lvl="0" indent="0" algn="l" rtl="0">
              <a:spcBef>
                <a:spcPts val="0"/>
              </a:spcBef>
              <a:spcAft>
                <a:spcPts val="0"/>
              </a:spcAft>
              <a:buClr>
                <a:schemeClr val="dk1"/>
              </a:buClr>
              <a:buSzPts val="1110"/>
              <a:buFont typeface="Calibri"/>
              <a:buNone/>
            </a:pPr>
            <a:r>
              <a:rPr lang="en-US" sz="1110" u="sng"/>
              <a:t>Important</a:t>
            </a:r>
            <a:r>
              <a:rPr lang="en-US" sz="1110" u="none"/>
              <a:t>:  Parents should leave the meeting being able to answer the following question:  </a:t>
            </a:r>
            <a:r>
              <a:rPr lang="en-US" sz="1110" b="1" u="none"/>
              <a:t>What is the CIP, and how can you be involved in its development?  </a:t>
            </a:r>
            <a:r>
              <a:rPr lang="en-US" sz="1110" b="0" u="none"/>
              <a:t>(Parents should be able to discuss the process that is in place for their involvement in the development of the CIP.)</a:t>
            </a:r>
            <a:endParaRPr sz="1110" b="1" u="sng"/>
          </a:p>
        </p:txBody>
      </p:sp>
      <p:sp>
        <p:nvSpPr>
          <p:cNvPr id="204" name="Google Shape;204;p9: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611844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pic>
        <p:nvPicPr>
          <p:cNvPr id="17" name="Google Shape;17;p2" descr="C3-HD-BTM.png"/>
          <p:cNvPicPr preferRelativeResize="0"/>
          <p:nvPr/>
        </p:nvPicPr>
        <p:blipFill rotWithShape="1">
          <a:blip r:embed="rId2">
            <a:alphaModFix/>
          </a:blip>
          <a:srcRect/>
          <a:stretch/>
        </p:blipFill>
        <p:spPr>
          <a:xfrm>
            <a:off x="0" y="4995862"/>
            <a:ext cx="9144000" cy="1862138"/>
          </a:xfrm>
          <a:prstGeom prst="rect">
            <a:avLst/>
          </a:prstGeom>
          <a:noFill/>
          <a:ln>
            <a:noFill/>
          </a:ln>
        </p:spPr>
      </p:pic>
      <p:sp>
        <p:nvSpPr>
          <p:cNvPr id="18" name="Google Shape;18;p2"/>
          <p:cNvSpPr txBox="1">
            <a:spLocks noGrp="1"/>
          </p:cNvSpPr>
          <p:nvPr>
            <p:ph type="ctrTitle"/>
          </p:nvPr>
        </p:nvSpPr>
        <p:spPr>
          <a:xfrm>
            <a:off x="914400" y="1803405"/>
            <a:ext cx="7315200" cy="18250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914400" y="3632201"/>
            <a:ext cx="7315200" cy="685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
          <p:cNvSpPr txBox="1">
            <a:spLocks noGrp="1"/>
          </p:cNvSpPr>
          <p:nvPr>
            <p:ph type="dt" idx="10"/>
          </p:nvPr>
        </p:nvSpPr>
        <p:spPr>
          <a:xfrm>
            <a:off x="5932170" y="4323845"/>
            <a:ext cx="229742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914400" y="4323846"/>
            <a:ext cx="48806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6057900" y="1430867"/>
            <a:ext cx="21717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594355" y="4697361"/>
            <a:ext cx="7956482" cy="81935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a:spLocks noGrp="1"/>
          </p:cNvSpPr>
          <p:nvPr>
            <p:ph type="pic" idx="2"/>
          </p:nvPr>
        </p:nvSpPr>
        <p:spPr>
          <a:xfrm>
            <a:off x="594355" y="977035"/>
            <a:ext cx="7950260" cy="3406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78" name="Google Shape;78;p11"/>
          <p:cNvSpPr txBox="1">
            <a:spLocks noGrp="1"/>
          </p:cNvSpPr>
          <p:nvPr>
            <p:ph type="body" idx="1"/>
          </p:nvPr>
        </p:nvSpPr>
        <p:spPr>
          <a:xfrm>
            <a:off x="594360" y="5516716"/>
            <a:ext cx="7955280" cy="7469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11"/>
          <p:cNvSpPr txBox="1">
            <a:spLocks noGrp="1"/>
          </p:cNvSpPr>
          <p:nvPr>
            <p:ph type="dt" idx="10"/>
          </p:nvPr>
        </p:nvSpPr>
        <p:spPr>
          <a:xfrm>
            <a:off x="6412230" y="6356351"/>
            <a:ext cx="213741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594360" y="6355846"/>
            <a:ext cx="56807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6572250" y="381001"/>
            <a:ext cx="197739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82"/>
        <p:cNvGrpSpPr/>
        <p:nvPr/>
      </p:nvGrpSpPr>
      <p:grpSpPr>
        <a:xfrm>
          <a:off x="0" y="0"/>
          <a:ext cx="0" cy="0"/>
          <a:chOff x="0" y="0"/>
          <a:chExt cx="0" cy="0"/>
        </a:xfrm>
      </p:grpSpPr>
      <p:pic>
        <p:nvPicPr>
          <p:cNvPr id="83" name="Google Shape;83;p12" descr="C3-HD-BTM.png"/>
          <p:cNvPicPr preferRelativeResize="0"/>
          <p:nvPr/>
        </p:nvPicPr>
        <p:blipFill rotWithShape="1">
          <a:blip r:embed="rId2">
            <a:alphaModFix/>
          </a:blip>
          <a:srcRect/>
          <a:stretch/>
        </p:blipFill>
        <p:spPr>
          <a:xfrm>
            <a:off x="0" y="4995862"/>
            <a:ext cx="9144000" cy="1862138"/>
          </a:xfrm>
          <a:prstGeom prst="rect">
            <a:avLst/>
          </a:prstGeom>
          <a:noFill/>
          <a:ln>
            <a:noFill/>
          </a:ln>
        </p:spPr>
      </p:pic>
      <p:sp>
        <p:nvSpPr>
          <p:cNvPr id="84" name="Google Shape;84;p12"/>
          <p:cNvSpPr txBox="1">
            <a:spLocks noGrp="1"/>
          </p:cNvSpPr>
          <p:nvPr>
            <p:ph type="title"/>
          </p:nvPr>
        </p:nvSpPr>
        <p:spPr>
          <a:xfrm>
            <a:off x="594360" y="753533"/>
            <a:ext cx="7955280" cy="2802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2"/>
          <p:cNvSpPr txBox="1">
            <a:spLocks noGrp="1"/>
          </p:cNvSpPr>
          <p:nvPr>
            <p:ph type="body" idx="1"/>
          </p:nvPr>
        </p:nvSpPr>
        <p:spPr>
          <a:xfrm>
            <a:off x="685800" y="3649134"/>
            <a:ext cx="7772400" cy="133085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12"/>
          <p:cNvSpPr txBox="1">
            <a:spLocks noGrp="1"/>
          </p:cNvSpPr>
          <p:nvPr>
            <p:ph type="dt" idx="10"/>
          </p:nvPr>
        </p:nvSpPr>
        <p:spPr>
          <a:xfrm>
            <a:off x="5562176" y="381001"/>
            <a:ext cx="218313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ftr" idx="11"/>
          </p:nvPr>
        </p:nvSpPr>
        <p:spPr>
          <a:xfrm>
            <a:off x="594360" y="381001"/>
            <a:ext cx="483065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7882466" y="381001"/>
            <a:ext cx="66717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89"/>
        <p:cNvGrpSpPr/>
        <p:nvPr/>
      </p:nvGrpSpPr>
      <p:grpSpPr>
        <a:xfrm>
          <a:off x="0" y="0"/>
          <a:ext cx="0" cy="0"/>
          <a:chOff x="0" y="0"/>
          <a:chExt cx="0" cy="0"/>
        </a:xfrm>
      </p:grpSpPr>
      <p:pic>
        <p:nvPicPr>
          <p:cNvPr id="90" name="Google Shape;90;p13" descr="C3-HD-BTM.png"/>
          <p:cNvPicPr preferRelativeResize="0"/>
          <p:nvPr/>
        </p:nvPicPr>
        <p:blipFill rotWithShape="1">
          <a:blip r:embed="rId2">
            <a:alphaModFix/>
          </a:blip>
          <a:srcRect/>
          <a:stretch/>
        </p:blipFill>
        <p:spPr>
          <a:xfrm>
            <a:off x="0" y="4995862"/>
            <a:ext cx="9144000" cy="1862138"/>
          </a:xfrm>
          <a:prstGeom prst="rect">
            <a:avLst/>
          </a:prstGeom>
          <a:noFill/>
          <a:ln>
            <a:noFill/>
          </a:ln>
        </p:spPr>
      </p:pic>
      <p:sp>
        <p:nvSpPr>
          <p:cNvPr id="91" name="Google Shape;91;p13"/>
          <p:cNvSpPr txBox="1">
            <a:spLocks noGrp="1"/>
          </p:cNvSpPr>
          <p:nvPr>
            <p:ph type="title"/>
          </p:nvPr>
        </p:nvSpPr>
        <p:spPr>
          <a:xfrm>
            <a:off x="768351" y="753534"/>
            <a:ext cx="7613650" cy="27562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3"/>
          <p:cNvSpPr txBox="1">
            <a:spLocks noGrp="1"/>
          </p:cNvSpPr>
          <p:nvPr>
            <p:ph type="body" idx="1"/>
          </p:nvPr>
        </p:nvSpPr>
        <p:spPr>
          <a:xfrm>
            <a:off x="977899" y="3509768"/>
            <a:ext cx="7194552" cy="4444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3" name="Google Shape;93;p13"/>
          <p:cNvSpPr txBox="1">
            <a:spLocks noGrp="1"/>
          </p:cNvSpPr>
          <p:nvPr>
            <p:ph type="body" idx="2"/>
          </p:nvPr>
        </p:nvSpPr>
        <p:spPr>
          <a:xfrm>
            <a:off x="685800" y="4174597"/>
            <a:ext cx="7778752" cy="82126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4" name="Google Shape;94;p13"/>
          <p:cNvSpPr txBox="1">
            <a:spLocks noGrp="1"/>
          </p:cNvSpPr>
          <p:nvPr>
            <p:ph type="dt" idx="10"/>
          </p:nvPr>
        </p:nvSpPr>
        <p:spPr>
          <a:xfrm>
            <a:off x="5562176" y="381001"/>
            <a:ext cx="218313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3"/>
          <p:cNvSpPr txBox="1">
            <a:spLocks noGrp="1"/>
          </p:cNvSpPr>
          <p:nvPr>
            <p:ph type="ftr" idx="11"/>
          </p:nvPr>
        </p:nvSpPr>
        <p:spPr>
          <a:xfrm>
            <a:off x="594360" y="379438"/>
            <a:ext cx="483065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3"/>
          <p:cNvSpPr txBox="1">
            <a:spLocks noGrp="1"/>
          </p:cNvSpPr>
          <p:nvPr>
            <p:ph type="sldNum" idx="12"/>
          </p:nvPr>
        </p:nvSpPr>
        <p:spPr>
          <a:xfrm>
            <a:off x="7882466" y="381001"/>
            <a:ext cx="66717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13"/>
          <p:cNvSpPr txBox="1"/>
          <p:nvPr/>
        </p:nvSpPr>
        <p:spPr>
          <a:xfrm>
            <a:off x="231458" y="807720"/>
            <a:ext cx="4572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Century Gothic"/>
              <a:buNone/>
            </a:pPr>
            <a:r>
              <a:rPr lang="en-US" sz="8000" b="0" i="0" u="none" strike="noStrike" cap="none">
                <a:solidFill>
                  <a:schemeClr val="dk1"/>
                </a:solidFill>
                <a:latin typeface="Century Gothic"/>
                <a:ea typeface="Century Gothic"/>
                <a:cs typeface="Century Gothic"/>
                <a:sym typeface="Century Gothic"/>
              </a:rPr>
              <a:t>“</a:t>
            </a:r>
            <a:endParaRPr/>
          </a:p>
        </p:txBody>
      </p:sp>
      <p:sp>
        <p:nvSpPr>
          <p:cNvPr id="98" name="Google Shape;98;p13"/>
          <p:cNvSpPr txBox="1"/>
          <p:nvPr/>
        </p:nvSpPr>
        <p:spPr>
          <a:xfrm>
            <a:off x="8146733" y="3021330"/>
            <a:ext cx="4572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Century Gothic"/>
              <a:buNone/>
            </a:pPr>
            <a:r>
              <a:rPr lang="en-US" sz="8000" b="0" i="0" u="none" strike="noStrike" cap="none">
                <a:solidFill>
                  <a:schemeClr val="dk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99"/>
        <p:cNvGrpSpPr/>
        <p:nvPr/>
      </p:nvGrpSpPr>
      <p:grpSpPr>
        <a:xfrm>
          <a:off x="0" y="0"/>
          <a:ext cx="0" cy="0"/>
          <a:chOff x="0" y="0"/>
          <a:chExt cx="0" cy="0"/>
        </a:xfrm>
      </p:grpSpPr>
      <p:pic>
        <p:nvPicPr>
          <p:cNvPr id="100" name="Google Shape;100;p14" descr="C3-HD-BTM.png"/>
          <p:cNvPicPr preferRelativeResize="0"/>
          <p:nvPr/>
        </p:nvPicPr>
        <p:blipFill rotWithShape="1">
          <a:blip r:embed="rId2">
            <a:alphaModFix/>
          </a:blip>
          <a:srcRect/>
          <a:stretch/>
        </p:blipFill>
        <p:spPr>
          <a:xfrm>
            <a:off x="0" y="4995862"/>
            <a:ext cx="9144000" cy="1862138"/>
          </a:xfrm>
          <a:prstGeom prst="rect">
            <a:avLst/>
          </a:prstGeom>
          <a:noFill/>
          <a:ln>
            <a:noFill/>
          </a:ln>
        </p:spPr>
      </p:pic>
      <p:sp>
        <p:nvSpPr>
          <p:cNvPr id="101" name="Google Shape;101;p14"/>
          <p:cNvSpPr txBox="1">
            <a:spLocks noGrp="1"/>
          </p:cNvSpPr>
          <p:nvPr>
            <p:ph type="title"/>
          </p:nvPr>
        </p:nvSpPr>
        <p:spPr>
          <a:xfrm>
            <a:off x="685800" y="1124702"/>
            <a:ext cx="7774782"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4"/>
          <p:cNvSpPr txBox="1">
            <a:spLocks noGrp="1"/>
          </p:cNvSpPr>
          <p:nvPr>
            <p:ph type="body" idx="1"/>
          </p:nvPr>
        </p:nvSpPr>
        <p:spPr>
          <a:xfrm>
            <a:off x="685792" y="3648316"/>
            <a:ext cx="7773608" cy="9998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3" name="Google Shape;103;p14"/>
          <p:cNvSpPr txBox="1">
            <a:spLocks noGrp="1"/>
          </p:cNvSpPr>
          <p:nvPr>
            <p:ph type="dt" idx="10"/>
          </p:nvPr>
        </p:nvSpPr>
        <p:spPr>
          <a:xfrm>
            <a:off x="5562176" y="378884"/>
            <a:ext cx="218313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4"/>
          <p:cNvSpPr txBox="1">
            <a:spLocks noGrp="1"/>
          </p:cNvSpPr>
          <p:nvPr>
            <p:ph type="ftr" idx="11"/>
          </p:nvPr>
        </p:nvSpPr>
        <p:spPr>
          <a:xfrm>
            <a:off x="594360" y="378884"/>
            <a:ext cx="483065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4"/>
          <p:cNvSpPr txBox="1">
            <a:spLocks noGrp="1"/>
          </p:cNvSpPr>
          <p:nvPr>
            <p:ph type="sldNum" idx="12"/>
          </p:nvPr>
        </p:nvSpPr>
        <p:spPr>
          <a:xfrm>
            <a:off x="7882466" y="381001"/>
            <a:ext cx="66717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2171701" y="762000"/>
            <a:ext cx="6377939" cy="1303867"/>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5"/>
          <p:cNvSpPr txBox="1">
            <a:spLocks noGrp="1"/>
          </p:cNvSpPr>
          <p:nvPr>
            <p:ph type="body" idx="1"/>
          </p:nvPr>
        </p:nvSpPr>
        <p:spPr>
          <a:xfrm>
            <a:off x="594361" y="2202080"/>
            <a:ext cx="2560320" cy="61732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15"/>
          <p:cNvSpPr txBox="1">
            <a:spLocks noGrp="1"/>
          </p:cNvSpPr>
          <p:nvPr>
            <p:ph type="body" idx="2"/>
          </p:nvPr>
        </p:nvSpPr>
        <p:spPr>
          <a:xfrm>
            <a:off x="594360" y="2904564"/>
            <a:ext cx="2560320" cy="335907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10" name="Google Shape;110;p15"/>
          <p:cNvSpPr txBox="1">
            <a:spLocks noGrp="1"/>
          </p:cNvSpPr>
          <p:nvPr>
            <p:ph type="body" idx="3"/>
          </p:nvPr>
        </p:nvSpPr>
        <p:spPr>
          <a:xfrm>
            <a:off x="3302237" y="2201333"/>
            <a:ext cx="2560320" cy="6265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1" name="Google Shape;111;p15"/>
          <p:cNvSpPr txBox="1">
            <a:spLocks noGrp="1"/>
          </p:cNvSpPr>
          <p:nvPr>
            <p:ph type="body" idx="4"/>
          </p:nvPr>
        </p:nvSpPr>
        <p:spPr>
          <a:xfrm>
            <a:off x="3300781" y="2904068"/>
            <a:ext cx="2560320" cy="33595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12" name="Google Shape;112;p15"/>
          <p:cNvSpPr txBox="1">
            <a:spLocks noGrp="1"/>
          </p:cNvSpPr>
          <p:nvPr>
            <p:ph type="body" idx="5"/>
          </p:nvPr>
        </p:nvSpPr>
        <p:spPr>
          <a:xfrm>
            <a:off x="5989319" y="2192866"/>
            <a:ext cx="2560320" cy="6265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3" name="Google Shape;113;p15"/>
          <p:cNvSpPr txBox="1">
            <a:spLocks noGrp="1"/>
          </p:cNvSpPr>
          <p:nvPr>
            <p:ph type="body" idx="6"/>
          </p:nvPr>
        </p:nvSpPr>
        <p:spPr>
          <a:xfrm>
            <a:off x="5989320" y="2904564"/>
            <a:ext cx="2560320" cy="335907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14" name="Google Shape;114;p15"/>
          <p:cNvSpPr txBox="1">
            <a:spLocks noGrp="1"/>
          </p:cNvSpPr>
          <p:nvPr>
            <p:ph type="dt" idx="10"/>
          </p:nvPr>
        </p:nvSpPr>
        <p:spPr>
          <a:xfrm>
            <a:off x="6412230" y="6356351"/>
            <a:ext cx="213741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5"/>
          <p:cNvSpPr txBox="1">
            <a:spLocks noGrp="1"/>
          </p:cNvSpPr>
          <p:nvPr>
            <p:ph type="ftr" idx="11"/>
          </p:nvPr>
        </p:nvSpPr>
        <p:spPr>
          <a:xfrm>
            <a:off x="594360" y="6355846"/>
            <a:ext cx="56807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5"/>
          <p:cNvSpPr txBox="1">
            <a:spLocks noGrp="1"/>
          </p:cNvSpPr>
          <p:nvPr>
            <p:ph type="sldNum" idx="12"/>
          </p:nvPr>
        </p:nvSpPr>
        <p:spPr>
          <a:xfrm>
            <a:off x="6572250" y="381001"/>
            <a:ext cx="197739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2171702" y="762000"/>
            <a:ext cx="6381984" cy="1295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6"/>
          <p:cNvSpPr txBox="1">
            <a:spLocks noGrp="1"/>
          </p:cNvSpPr>
          <p:nvPr>
            <p:ph type="body" idx="1"/>
          </p:nvPr>
        </p:nvSpPr>
        <p:spPr>
          <a:xfrm>
            <a:off x="594360" y="4113340"/>
            <a:ext cx="2560320" cy="68276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16"/>
          <p:cNvSpPr>
            <a:spLocks noGrp="1"/>
          </p:cNvSpPr>
          <p:nvPr>
            <p:ph type="pic" idx="2"/>
          </p:nvPr>
        </p:nvSpPr>
        <p:spPr>
          <a:xfrm>
            <a:off x="594360" y="2331720"/>
            <a:ext cx="2560320" cy="15073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21" name="Google Shape;121;p16"/>
          <p:cNvSpPr txBox="1">
            <a:spLocks noGrp="1"/>
          </p:cNvSpPr>
          <p:nvPr>
            <p:ph type="body" idx="3"/>
          </p:nvPr>
        </p:nvSpPr>
        <p:spPr>
          <a:xfrm>
            <a:off x="594360" y="4796103"/>
            <a:ext cx="2560320" cy="14675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22" name="Google Shape;122;p16"/>
          <p:cNvSpPr txBox="1">
            <a:spLocks noGrp="1"/>
          </p:cNvSpPr>
          <p:nvPr>
            <p:ph type="body" idx="4"/>
          </p:nvPr>
        </p:nvSpPr>
        <p:spPr>
          <a:xfrm>
            <a:off x="3291873" y="4113340"/>
            <a:ext cx="2560320" cy="68276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16"/>
          <p:cNvSpPr>
            <a:spLocks noGrp="1"/>
          </p:cNvSpPr>
          <p:nvPr>
            <p:ph type="pic" idx="5"/>
          </p:nvPr>
        </p:nvSpPr>
        <p:spPr>
          <a:xfrm>
            <a:off x="3291872" y="2331720"/>
            <a:ext cx="2560320" cy="1509862"/>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24" name="Google Shape;124;p16"/>
          <p:cNvSpPr txBox="1">
            <a:spLocks noGrp="1"/>
          </p:cNvSpPr>
          <p:nvPr>
            <p:ph type="body" idx="6"/>
          </p:nvPr>
        </p:nvSpPr>
        <p:spPr>
          <a:xfrm>
            <a:off x="3290858" y="4796102"/>
            <a:ext cx="2560320" cy="14675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25" name="Google Shape;125;p16"/>
          <p:cNvSpPr txBox="1">
            <a:spLocks noGrp="1"/>
          </p:cNvSpPr>
          <p:nvPr>
            <p:ph type="body" idx="7"/>
          </p:nvPr>
        </p:nvSpPr>
        <p:spPr>
          <a:xfrm>
            <a:off x="5993365" y="4113340"/>
            <a:ext cx="2560320" cy="68276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6" name="Google Shape;126;p16"/>
          <p:cNvSpPr>
            <a:spLocks noGrp="1"/>
          </p:cNvSpPr>
          <p:nvPr>
            <p:ph type="pic" idx="8"/>
          </p:nvPr>
        </p:nvSpPr>
        <p:spPr>
          <a:xfrm>
            <a:off x="5993364" y="2331721"/>
            <a:ext cx="2560320" cy="1508919"/>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27" name="Google Shape;127;p16"/>
          <p:cNvSpPr txBox="1">
            <a:spLocks noGrp="1"/>
          </p:cNvSpPr>
          <p:nvPr>
            <p:ph type="body" idx="9"/>
          </p:nvPr>
        </p:nvSpPr>
        <p:spPr>
          <a:xfrm>
            <a:off x="5993272" y="4796100"/>
            <a:ext cx="2560320" cy="14675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28" name="Google Shape;128;p16"/>
          <p:cNvSpPr txBox="1">
            <a:spLocks noGrp="1"/>
          </p:cNvSpPr>
          <p:nvPr>
            <p:ph type="dt" idx="10"/>
          </p:nvPr>
        </p:nvSpPr>
        <p:spPr>
          <a:xfrm>
            <a:off x="6412230" y="6356351"/>
            <a:ext cx="213741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6"/>
          <p:cNvSpPr txBox="1">
            <a:spLocks noGrp="1"/>
          </p:cNvSpPr>
          <p:nvPr>
            <p:ph type="ftr" idx="11"/>
          </p:nvPr>
        </p:nvSpPr>
        <p:spPr>
          <a:xfrm>
            <a:off x="594360" y="6355846"/>
            <a:ext cx="56807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6"/>
          <p:cNvSpPr txBox="1">
            <a:spLocks noGrp="1"/>
          </p:cNvSpPr>
          <p:nvPr>
            <p:ph type="sldNum" idx="12"/>
          </p:nvPr>
        </p:nvSpPr>
        <p:spPr>
          <a:xfrm>
            <a:off x="6572250" y="381001"/>
            <a:ext cx="197739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17"/>
          <p:cNvSpPr txBox="1">
            <a:spLocks noGrp="1"/>
          </p:cNvSpPr>
          <p:nvPr>
            <p:ph type="title"/>
          </p:nvPr>
        </p:nvSpPr>
        <p:spPr>
          <a:xfrm>
            <a:off x="2171700" y="764373"/>
            <a:ext cx="6377940" cy="129302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7"/>
          <p:cNvSpPr txBox="1">
            <a:spLocks noGrp="1"/>
          </p:cNvSpPr>
          <p:nvPr>
            <p:ph type="body" idx="1"/>
          </p:nvPr>
        </p:nvSpPr>
        <p:spPr>
          <a:xfrm rot="5400000">
            <a:off x="2537460" y="251460"/>
            <a:ext cx="4069080" cy="79552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17"/>
          <p:cNvSpPr txBox="1">
            <a:spLocks noGrp="1"/>
          </p:cNvSpPr>
          <p:nvPr>
            <p:ph type="dt" idx="10"/>
          </p:nvPr>
        </p:nvSpPr>
        <p:spPr>
          <a:xfrm>
            <a:off x="6412230" y="6356351"/>
            <a:ext cx="213741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7"/>
          <p:cNvSpPr txBox="1">
            <a:spLocks noGrp="1"/>
          </p:cNvSpPr>
          <p:nvPr>
            <p:ph type="ftr" idx="11"/>
          </p:nvPr>
        </p:nvSpPr>
        <p:spPr>
          <a:xfrm>
            <a:off x="594360" y="6355846"/>
            <a:ext cx="56807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7"/>
          <p:cNvSpPr txBox="1">
            <a:spLocks noGrp="1"/>
          </p:cNvSpPr>
          <p:nvPr>
            <p:ph type="sldNum" idx="12"/>
          </p:nvPr>
        </p:nvSpPr>
        <p:spPr>
          <a:xfrm>
            <a:off x="6572250" y="381001"/>
            <a:ext cx="197739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37"/>
        <p:cNvGrpSpPr/>
        <p:nvPr/>
      </p:nvGrpSpPr>
      <p:grpSpPr>
        <a:xfrm>
          <a:off x="0" y="0"/>
          <a:ext cx="0" cy="0"/>
          <a:chOff x="0" y="0"/>
          <a:chExt cx="0" cy="0"/>
        </a:xfrm>
      </p:grpSpPr>
      <p:pic>
        <p:nvPicPr>
          <p:cNvPr id="138" name="Google Shape;138;p18" descr="C3-HD-BTM.png"/>
          <p:cNvPicPr preferRelativeResize="0"/>
          <p:nvPr/>
        </p:nvPicPr>
        <p:blipFill rotWithShape="1">
          <a:blip r:embed="rId2">
            <a:alphaModFix/>
          </a:blip>
          <a:srcRect/>
          <a:stretch/>
        </p:blipFill>
        <p:spPr>
          <a:xfrm>
            <a:off x="0" y="4995862"/>
            <a:ext cx="9144000" cy="1862138"/>
          </a:xfrm>
          <a:prstGeom prst="rect">
            <a:avLst/>
          </a:prstGeom>
          <a:noFill/>
          <a:ln>
            <a:noFill/>
          </a:ln>
        </p:spPr>
      </p:pic>
      <p:sp>
        <p:nvSpPr>
          <p:cNvPr id="139" name="Google Shape;139;p18"/>
          <p:cNvSpPr txBox="1">
            <a:spLocks noGrp="1"/>
          </p:cNvSpPr>
          <p:nvPr>
            <p:ph type="title"/>
          </p:nvPr>
        </p:nvSpPr>
        <p:spPr>
          <a:xfrm rot="5400000">
            <a:off x="5653777" y="2099995"/>
            <a:ext cx="4248675" cy="15430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18"/>
          <p:cNvSpPr txBox="1">
            <a:spLocks noGrp="1"/>
          </p:cNvSpPr>
          <p:nvPr>
            <p:ph type="body" idx="1"/>
          </p:nvPr>
        </p:nvSpPr>
        <p:spPr>
          <a:xfrm rot="5400000">
            <a:off x="1608512" y="-268025"/>
            <a:ext cx="4249732" cy="627803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18"/>
          <p:cNvSpPr txBox="1">
            <a:spLocks noGrp="1"/>
          </p:cNvSpPr>
          <p:nvPr>
            <p:ph type="dt" idx="10"/>
          </p:nvPr>
        </p:nvSpPr>
        <p:spPr>
          <a:xfrm>
            <a:off x="5562176" y="381001"/>
            <a:ext cx="218313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8"/>
          <p:cNvSpPr txBox="1">
            <a:spLocks noGrp="1"/>
          </p:cNvSpPr>
          <p:nvPr>
            <p:ph type="ftr" idx="11"/>
          </p:nvPr>
        </p:nvSpPr>
        <p:spPr>
          <a:xfrm>
            <a:off x="594360" y="381001"/>
            <a:ext cx="483065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8"/>
          <p:cNvSpPr txBox="1">
            <a:spLocks noGrp="1"/>
          </p:cNvSpPr>
          <p:nvPr>
            <p:ph type="sldNum" idx="12"/>
          </p:nvPr>
        </p:nvSpPr>
        <p:spPr>
          <a:xfrm>
            <a:off x="7882466" y="381001"/>
            <a:ext cx="66717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2171700" y="764373"/>
            <a:ext cx="6377940" cy="129302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594360" y="2194560"/>
            <a:ext cx="7955280" cy="40690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a:spLocks noGrp="1"/>
          </p:cNvSpPr>
          <p:nvPr>
            <p:ph type="dt" idx="10"/>
          </p:nvPr>
        </p:nvSpPr>
        <p:spPr>
          <a:xfrm>
            <a:off x="6412230" y="6356351"/>
            <a:ext cx="213741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594360" y="6355846"/>
            <a:ext cx="56807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6572250" y="381001"/>
            <a:ext cx="197739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9"/>
        <p:cNvGrpSpPr/>
        <p:nvPr/>
      </p:nvGrpSpPr>
      <p:grpSpPr>
        <a:xfrm>
          <a:off x="0" y="0"/>
          <a:ext cx="0" cy="0"/>
          <a:chOff x="0" y="0"/>
          <a:chExt cx="0" cy="0"/>
        </a:xfrm>
      </p:grpSpPr>
      <p:pic>
        <p:nvPicPr>
          <p:cNvPr id="30" name="Google Shape;30;p4" descr="C3-HD-BTM.png"/>
          <p:cNvPicPr preferRelativeResize="0"/>
          <p:nvPr/>
        </p:nvPicPr>
        <p:blipFill rotWithShape="1">
          <a:blip r:embed="rId2">
            <a:alphaModFix/>
          </a:blip>
          <a:srcRect/>
          <a:stretch/>
        </p:blipFill>
        <p:spPr>
          <a:xfrm>
            <a:off x="0" y="4995862"/>
            <a:ext cx="9144000" cy="1862138"/>
          </a:xfrm>
          <a:prstGeom prst="rect">
            <a:avLst/>
          </a:prstGeom>
          <a:noFill/>
          <a:ln>
            <a:noFill/>
          </a:ln>
        </p:spPr>
      </p:pic>
      <p:sp>
        <p:nvSpPr>
          <p:cNvPr id="31" name="Google Shape;31;p4"/>
          <p:cNvSpPr txBox="1">
            <a:spLocks noGrp="1"/>
          </p:cNvSpPr>
          <p:nvPr>
            <p:ph type="title"/>
          </p:nvPr>
        </p:nvSpPr>
        <p:spPr>
          <a:xfrm>
            <a:off x="594360" y="753534"/>
            <a:ext cx="7955280" cy="280193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dk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594360" y="3641726"/>
            <a:ext cx="7955281" cy="1354134"/>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888888"/>
              </a:buClr>
              <a:buSzPts val="2200"/>
              <a:buNone/>
              <a:defRPr sz="22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4"/>
          <p:cNvSpPr txBox="1">
            <a:spLocks noGrp="1"/>
          </p:cNvSpPr>
          <p:nvPr>
            <p:ph type="dt" idx="10"/>
          </p:nvPr>
        </p:nvSpPr>
        <p:spPr>
          <a:xfrm>
            <a:off x="5562176" y="381001"/>
            <a:ext cx="218313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594360" y="381001"/>
            <a:ext cx="483065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7882466" y="381001"/>
            <a:ext cx="6671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2171700" y="764373"/>
            <a:ext cx="6377940" cy="129302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594360" y="2194560"/>
            <a:ext cx="3910579" cy="40690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body" idx="2"/>
          </p:nvPr>
        </p:nvSpPr>
        <p:spPr>
          <a:xfrm>
            <a:off x="4642099" y="2194560"/>
            <a:ext cx="3907540" cy="40690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txBox="1">
            <a:spLocks noGrp="1"/>
          </p:cNvSpPr>
          <p:nvPr>
            <p:ph type="dt" idx="10"/>
          </p:nvPr>
        </p:nvSpPr>
        <p:spPr>
          <a:xfrm>
            <a:off x="6412230" y="6356351"/>
            <a:ext cx="213741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594360" y="6355846"/>
            <a:ext cx="56807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6572250" y="381001"/>
            <a:ext cx="197739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2171700" y="762000"/>
            <a:ext cx="6377940" cy="1295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821279" y="2183802"/>
            <a:ext cx="3683659"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6"/>
          <p:cNvSpPr txBox="1">
            <a:spLocks noGrp="1"/>
          </p:cNvSpPr>
          <p:nvPr>
            <p:ph type="body" idx="2"/>
          </p:nvPr>
        </p:nvSpPr>
        <p:spPr>
          <a:xfrm>
            <a:off x="594359" y="3132667"/>
            <a:ext cx="3910579" cy="31309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body" idx="3"/>
          </p:nvPr>
        </p:nvSpPr>
        <p:spPr>
          <a:xfrm>
            <a:off x="4869018" y="2183802"/>
            <a:ext cx="368062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6"/>
          <p:cNvSpPr txBox="1">
            <a:spLocks noGrp="1"/>
          </p:cNvSpPr>
          <p:nvPr>
            <p:ph type="body" idx="4"/>
          </p:nvPr>
        </p:nvSpPr>
        <p:spPr>
          <a:xfrm>
            <a:off x="4642098" y="3132667"/>
            <a:ext cx="3907541" cy="31309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a:spLocks noGrp="1"/>
          </p:cNvSpPr>
          <p:nvPr>
            <p:ph type="dt" idx="10"/>
          </p:nvPr>
        </p:nvSpPr>
        <p:spPr>
          <a:xfrm>
            <a:off x="6412230" y="6356351"/>
            <a:ext cx="213741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594360" y="6355846"/>
            <a:ext cx="56807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6572250" y="381001"/>
            <a:ext cx="197739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2171700" y="764373"/>
            <a:ext cx="6377940" cy="129302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dt" idx="10"/>
          </p:nvPr>
        </p:nvSpPr>
        <p:spPr>
          <a:xfrm>
            <a:off x="6412230" y="6356351"/>
            <a:ext cx="213741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594360" y="6355846"/>
            <a:ext cx="56807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6572250" y="381001"/>
            <a:ext cx="197739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8"/>
          <p:cNvSpPr txBox="1">
            <a:spLocks noGrp="1"/>
          </p:cNvSpPr>
          <p:nvPr>
            <p:ph type="dt" idx="10"/>
          </p:nvPr>
        </p:nvSpPr>
        <p:spPr>
          <a:xfrm>
            <a:off x="6412230" y="6356351"/>
            <a:ext cx="213741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594360" y="6355846"/>
            <a:ext cx="56807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6572250" y="381001"/>
            <a:ext cx="197739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594360" y="1524000"/>
            <a:ext cx="3086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3886200" y="746760"/>
            <a:ext cx="4663440" cy="551688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9"/>
          <p:cNvSpPr txBox="1">
            <a:spLocks noGrp="1"/>
          </p:cNvSpPr>
          <p:nvPr>
            <p:ph type="body" idx="2"/>
          </p:nvPr>
        </p:nvSpPr>
        <p:spPr>
          <a:xfrm>
            <a:off x="594360" y="3124200"/>
            <a:ext cx="3086100" cy="31394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9"/>
          <p:cNvSpPr txBox="1">
            <a:spLocks noGrp="1"/>
          </p:cNvSpPr>
          <p:nvPr>
            <p:ph type="dt" idx="10"/>
          </p:nvPr>
        </p:nvSpPr>
        <p:spPr>
          <a:xfrm>
            <a:off x="6412230" y="6356351"/>
            <a:ext cx="213741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594360" y="6355846"/>
            <a:ext cx="56807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6572250" y="381001"/>
            <a:ext cx="197739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594360" y="1524000"/>
            <a:ext cx="407573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a:spLocks noGrp="1"/>
          </p:cNvSpPr>
          <p:nvPr>
            <p:ph type="pic" idx="2"/>
          </p:nvPr>
        </p:nvSpPr>
        <p:spPr>
          <a:xfrm>
            <a:off x="4877524" y="751242"/>
            <a:ext cx="3674234" cy="551239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71" name="Google Shape;71;p10"/>
          <p:cNvSpPr txBox="1">
            <a:spLocks noGrp="1"/>
          </p:cNvSpPr>
          <p:nvPr>
            <p:ph type="body" idx="1"/>
          </p:nvPr>
        </p:nvSpPr>
        <p:spPr>
          <a:xfrm>
            <a:off x="594360" y="3124200"/>
            <a:ext cx="4075730" cy="31394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0"/>
          <p:cNvSpPr txBox="1">
            <a:spLocks noGrp="1"/>
          </p:cNvSpPr>
          <p:nvPr>
            <p:ph type="dt" idx="10"/>
          </p:nvPr>
        </p:nvSpPr>
        <p:spPr>
          <a:xfrm>
            <a:off x="6412230" y="6356351"/>
            <a:ext cx="213741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594360" y="6355846"/>
            <a:ext cx="56807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6572250" y="381001"/>
            <a:ext cx="197739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C3-HD-TOP.png"/>
          <p:cNvPicPr preferRelativeResize="0"/>
          <p:nvPr/>
        </p:nvPicPr>
        <p:blipFill rotWithShape="1">
          <a:blip r:embed="rId19">
            <a:alphaModFix/>
          </a:blip>
          <a:srcRect/>
          <a:stretch/>
        </p:blipFill>
        <p:spPr>
          <a:xfrm>
            <a:off x="0" y="0"/>
            <a:ext cx="9144000" cy="1081088"/>
          </a:xfrm>
          <a:prstGeom prst="rect">
            <a:avLst/>
          </a:prstGeom>
          <a:noFill/>
          <a:ln>
            <a:noFill/>
          </a:ln>
        </p:spPr>
      </p:pic>
      <p:sp>
        <p:nvSpPr>
          <p:cNvPr id="11" name="Google Shape;11;p1"/>
          <p:cNvSpPr txBox="1">
            <a:spLocks noGrp="1"/>
          </p:cNvSpPr>
          <p:nvPr>
            <p:ph type="title"/>
          </p:nvPr>
        </p:nvSpPr>
        <p:spPr>
          <a:xfrm>
            <a:off x="2171700" y="764373"/>
            <a:ext cx="6377940" cy="1293028"/>
          </a:xfrm>
          <a:prstGeom prst="rect">
            <a:avLst/>
          </a:prstGeom>
          <a:noFill/>
          <a:ln>
            <a:noFill/>
          </a:ln>
        </p:spPr>
        <p:txBody>
          <a:bodyPr spcFirstLastPara="1" wrap="square" lIns="91425" tIns="45700" rIns="91425" bIns="45700" anchor="ctr" anchorCtr="0">
            <a:normAutofit/>
          </a:bodyPr>
          <a:lstStyle>
            <a:lvl1pPr marR="0" lvl="0" algn="r" rtl="0">
              <a:lnSpc>
                <a:spcPct val="90000"/>
              </a:lnSpc>
              <a:spcBef>
                <a:spcPts val="0"/>
              </a:spcBef>
              <a:spcAft>
                <a:spcPts val="0"/>
              </a:spcAft>
              <a:buClr>
                <a:schemeClr val="dk1"/>
              </a:buClr>
              <a:buSzPts val="4000"/>
              <a:buFont typeface="Century Gothic"/>
              <a:buNone/>
              <a:defRPr sz="40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594360" y="2194560"/>
            <a:ext cx="7955280" cy="406908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
          <p:cNvSpPr txBox="1">
            <a:spLocks noGrp="1"/>
          </p:cNvSpPr>
          <p:nvPr>
            <p:ph type="dt" idx="10"/>
          </p:nvPr>
        </p:nvSpPr>
        <p:spPr>
          <a:xfrm>
            <a:off x="6412230" y="6356351"/>
            <a:ext cx="213741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ftr" idx="11"/>
          </p:nvPr>
        </p:nvSpPr>
        <p:spPr>
          <a:xfrm>
            <a:off x="594360" y="6355846"/>
            <a:ext cx="568071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 name="Google Shape;15;p1"/>
          <p:cNvSpPr txBox="1">
            <a:spLocks noGrp="1"/>
          </p:cNvSpPr>
          <p:nvPr>
            <p:ph type="sldNum" idx="12"/>
          </p:nvPr>
        </p:nvSpPr>
        <p:spPr>
          <a:xfrm>
            <a:off x="6572250" y="381001"/>
            <a:ext cx="197739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mary.markham@mps.k12.al.u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cheryl.whetstone@mps.k12.al.u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9"/>
          <p:cNvSpPr txBox="1">
            <a:spLocks noGrp="1"/>
          </p:cNvSpPr>
          <p:nvPr>
            <p:ph type="ctrTitle"/>
          </p:nvPr>
        </p:nvSpPr>
        <p:spPr>
          <a:xfrm>
            <a:off x="457200" y="2209800"/>
            <a:ext cx="8382000" cy="85725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600"/>
              <a:buFont typeface="Bell MT"/>
              <a:buNone/>
            </a:pPr>
            <a:r>
              <a:rPr lang="en-US" sz="3600">
                <a:latin typeface="Bell MT"/>
                <a:ea typeface="Bell MT"/>
                <a:cs typeface="Bell MT"/>
                <a:sym typeface="Bell MT"/>
              </a:rPr>
              <a:t>WELCOME TO </a:t>
            </a:r>
            <a:br>
              <a:rPr lang="en-US" sz="3600">
                <a:latin typeface="Bell MT"/>
                <a:ea typeface="Bell MT"/>
                <a:cs typeface="Bell MT"/>
                <a:sym typeface="Bell MT"/>
              </a:rPr>
            </a:br>
            <a:r>
              <a:rPr lang="en-US" sz="3600">
                <a:latin typeface="Bell MT"/>
                <a:ea typeface="Bell MT"/>
                <a:cs typeface="Bell MT"/>
                <a:sym typeface="Bell MT"/>
              </a:rPr>
              <a:t>THE ANNUAL MEETING </a:t>
            </a:r>
            <a:br>
              <a:rPr lang="en-US" sz="3600">
                <a:latin typeface="Bell MT"/>
                <a:ea typeface="Bell MT"/>
                <a:cs typeface="Bell MT"/>
                <a:sym typeface="Bell MT"/>
              </a:rPr>
            </a:br>
            <a:r>
              <a:rPr lang="en-US" sz="3600">
                <a:latin typeface="Bell MT"/>
                <a:ea typeface="Bell MT"/>
                <a:cs typeface="Bell MT"/>
                <a:sym typeface="Bell MT"/>
              </a:rPr>
              <a:t>OF TITLE I PARENTS</a:t>
            </a:r>
            <a:endParaRPr sz="3600">
              <a:latin typeface="Bell MT"/>
              <a:ea typeface="Bell MT"/>
              <a:cs typeface="Bell MT"/>
              <a:sym typeface="Bell MT"/>
            </a:endParaRPr>
          </a:p>
        </p:txBody>
      </p:sp>
      <p:sp>
        <p:nvSpPr>
          <p:cNvPr id="150" name="Google Shape;150;p19"/>
          <p:cNvSpPr txBox="1"/>
          <p:nvPr/>
        </p:nvSpPr>
        <p:spPr>
          <a:xfrm>
            <a:off x="2286000" y="3810000"/>
            <a:ext cx="4953000" cy="2678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Bell MT"/>
                <a:ea typeface="Bell MT"/>
                <a:cs typeface="Bell MT"/>
                <a:sym typeface="Bell MT"/>
              </a:rPr>
              <a:t>Catoma Elementary School </a:t>
            </a:r>
            <a:endParaRPr/>
          </a:p>
          <a:p>
            <a:pPr marL="0" marR="0" lvl="0" indent="0" algn="ctr" rtl="0">
              <a:spcBef>
                <a:spcPts val="0"/>
              </a:spcBef>
              <a:spcAft>
                <a:spcPts val="0"/>
              </a:spcAft>
              <a:buNone/>
            </a:pPr>
            <a:r>
              <a:rPr lang="en-US" sz="2400">
                <a:solidFill>
                  <a:schemeClr val="dk1"/>
                </a:solidFill>
                <a:latin typeface="Bell MT"/>
                <a:ea typeface="Bell MT"/>
                <a:cs typeface="Bell MT"/>
                <a:sym typeface="Bell MT"/>
              </a:rPr>
              <a:t>Mary B. Markham, Principal </a:t>
            </a:r>
            <a:endParaRPr/>
          </a:p>
          <a:p>
            <a:pPr marL="0" marR="0" lvl="0" indent="0" algn="ctr" rtl="0">
              <a:spcBef>
                <a:spcPts val="0"/>
              </a:spcBef>
              <a:spcAft>
                <a:spcPts val="0"/>
              </a:spcAft>
              <a:buNone/>
            </a:pPr>
            <a:r>
              <a:rPr lang="en-US" sz="2400">
                <a:solidFill>
                  <a:schemeClr val="dk1"/>
                </a:solidFill>
                <a:latin typeface="Bell MT"/>
                <a:ea typeface="Bell MT"/>
                <a:cs typeface="Bell MT"/>
                <a:sym typeface="Bell MT"/>
              </a:rPr>
              <a:t>Cheryl L. Whetstone</a:t>
            </a:r>
            <a:endParaRPr sz="2400">
              <a:solidFill>
                <a:schemeClr val="dk1"/>
              </a:solidFill>
              <a:latin typeface="Bell MT"/>
              <a:ea typeface="Bell MT"/>
              <a:cs typeface="Bell MT"/>
              <a:sym typeface="Bell MT"/>
            </a:endParaRPr>
          </a:p>
          <a:p>
            <a:pPr marL="0" marR="0" lvl="0" indent="0" algn="ctr" rtl="0">
              <a:spcBef>
                <a:spcPts val="0"/>
              </a:spcBef>
              <a:spcAft>
                <a:spcPts val="0"/>
              </a:spcAft>
              <a:buNone/>
            </a:pPr>
            <a:r>
              <a:rPr lang="en-US" sz="2400">
                <a:solidFill>
                  <a:schemeClr val="dk1"/>
                </a:solidFill>
                <a:latin typeface="Bell MT"/>
                <a:ea typeface="Bell MT"/>
                <a:cs typeface="Bell MT"/>
                <a:sym typeface="Bell MT"/>
              </a:rPr>
              <a:t>Professional School Counselor </a:t>
            </a:r>
            <a:endParaRPr/>
          </a:p>
          <a:p>
            <a:pPr marL="0" marR="0" lvl="0" indent="0" algn="ctr" rtl="0">
              <a:spcBef>
                <a:spcPts val="0"/>
              </a:spcBef>
              <a:spcAft>
                <a:spcPts val="0"/>
              </a:spcAft>
              <a:buNone/>
            </a:pPr>
            <a:r>
              <a:rPr lang="en-US" sz="2400">
                <a:solidFill>
                  <a:schemeClr val="dk1"/>
                </a:solidFill>
                <a:latin typeface="Bell MT"/>
                <a:ea typeface="Bell MT"/>
                <a:cs typeface="Bell MT"/>
                <a:sym typeface="Bell MT"/>
              </a:rPr>
              <a:t>October 13, 2021</a:t>
            </a:r>
            <a:endParaRPr sz="2400">
              <a:solidFill>
                <a:schemeClr val="dk1"/>
              </a:solidFill>
              <a:latin typeface="Bell MT"/>
              <a:ea typeface="Bell MT"/>
              <a:cs typeface="Bell MT"/>
              <a:sym typeface="Bell MT"/>
            </a:endParaRPr>
          </a:p>
          <a:p>
            <a:pPr marL="0" marR="0" lvl="0" indent="0" algn="ctr" rtl="0">
              <a:spcBef>
                <a:spcPts val="0"/>
              </a:spcBef>
              <a:spcAft>
                <a:spcPts val="0"/>
              </a:spcAft>
              <a:buNone/>
            </a:pPr>
            <a:r>
              <a:rPr lang="en-US" sz="2400">
                <a:solidFill>
                  <a:schemeClr val="dk1"/>
                </a:solidFill>
                <a:latin typeface="Bell MT"/>
                <a:ea typeface="Bell MT"/>
                <a:cs typeface="Bell MT"/>
                <a:sym typeface="Bell MT"/>
              </a:rPr>
              <a:t>9:00 a.m. </a:t>
            </a:r>
            <a:endParaRPr sz="2400">
              <a:solidFill>
                <a:schemeClr val="dk1"/>
              </a:solidFill>
              <a:latin typeface="Bell MT"/>
              <a:ea typeface="Bell MT"/>
              <a:cs typeface="Bell MT"/>
              <a:sym typeface="Bell MT"/>
            </a:endParaRPr>
          </a:p>
          <a:p>
            <a:pPr marL="0" marR="0" lvl="0" indent="0" algn="ctr" rtl="0">
              <a:spcBef>
                <a:spcPts val="0"/>
              </a:spcBef>
              <a:spcAft>
                <a:spcPts val="0"/>
              </a:spcAft>
              <a:buNone/>
            </a:pPr>
            <a:endParaRPr sz="2400" b="0" i="0" u="none" strike="noStrike" cap="none">
              <a:solidFill>
                <a:schemeClr val="dk1"/>
              </a:solidFill>
              <a:latin typeface="Bell MT"/>
              <a:ea typeface="Bell MT"/>
              <a:cs typeface="Bell MT"/>
              <a:sym typeface="Bell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1333500" y="533400"/>
            <a:ext cx="68580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Bell MT"/>
              <a:buNone/>
            </a:pPr>
            <a:r>
              <a:rPr lang="en-US" sz="2800">
                <a:latin typeface="Bell MT"/>
                <a:ea typeface="Bell MT"/>
                <a:cs typeface="Bell MT"/>
                <a:sym typeface="Bell MT"/>
              </a:rPr>
              <a:t>WHAT’S INCLUDED IN THE SCHOOL’S PARENT AND FAMILY ENGAGEMENT PLAN</a:t>
            </a:r>
            <a:endParaRPr sz="2800">
              <a:latin typeface="Bell MT"/>
              <a:ea typeface="Bell MT"/>
              <a:cs typeface="Bell MT"/>
              <a:sym typeface="Bell MT"/>
            </a:endParaRPr>
          </a:p>
        </p:txBody>
      </p:sp>
      <p:sp>
        <p:nvSpPr>
          <p:cNvPr id="214" name="Google Shape;214;p28"/>
          <p:cNvSpPr txBox="1">
            <a:spLocks noGrp="1"/>
          </p:cNvSpPr>
          <p:nvPr>
            <p:ph type="body" idx="1"/>
          </p:nvPr>
        </p:nvSpPr>
        <p:spPr>
          <a:xfrm>
            <a:off x="381000" y="1676400"/>
            <a:ext cx="8534400" cy="4724400"/>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0000"/>
              <a:buChar char="•"/>
            </a:pPr>
            <a:r>
              <a:rPr lang="en-US" sz="2400">
                <a:latin typeface="Bell MT"/>
                <a:ea typeface="Bell MT"/>
                <a:cs typeface="Bell MT"/>
                <a:sym typeface="Bell MT"/>
              </a:rPr>
              <a:t>This plan addresses how the school will implement the parent and family engagement requirements of Every Child Succeeds Act of 2015. </a:t>
            </a:r>
            <a:endParaRPr sz="240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Char char="•"/>
            </a:pPr>
            <a:r>
              <a:rPr lang="en-US" sz="2400" i="1">
                <a:latin typeface="Bell MT"/>
                <a:ea typeface="Bell MT"/>
                <a:cs typeface="Bell MT"/>
                <a:sym typeface="Bell MT"/>
              </a:rPr>
              <a:t>  </a:t>
            </a:r>
            <a:r>
              <a:rPr lang="en-US" sz="2400">
                <a:latin typeface="Bell MT"/>
                <a:ea typeface="Bell MT"/>
                <a:cs typeface="Bell MT"/>
                <a:sym typeface="Bell MT"/>
              </a:rPr>
              <a:t>Components include…</a:t>
            </a:r>
            <a:endParaRPr/>
          </a:p>
          <a:p>
            <a:pPr marL="685800" lvl="1" indent="-228600" algn="l" rtl="0">
              <a:lnSpc>
                <a:spcPct val="90000"/>
              </a:lnSpc>
              <a:spcBef>
                <a:spcPts val="500"/>
              </a:spcBef>
              <a:spcAft>
                <a:spcPts val="0"/>
              </a:spcAft>
              <a:buClr>
                <a:schemeClr val="dk1"/>
              </a:buClr>
              <a:buSzPct val="100000"/>
              <a:buChar char="•"/>
            </a:pPr>
            <a:r>
              <a:rPr lang="en-US" sz="2400">
                <a:latin typeface="Bell MT"/>
                <a:ea typeface="Bell MT"/>
                <a:cs typeface="Bell MT"/>
                <a:sym typeface="Bell MT"/>
              </a:rPr>
              <a:t>How parents can be involved in decision-making and activities </a:t>
            </a:r>
            <a:endParaRPr/>
          </a:p>
          <a:p>
            <a:pPr marL="685800" lvl="1" indent="-228600" algn="l" rtl="0">
              <a:lnSpc>
                <a:spcPct val="90000"/>
              </a:lnSpc>
              <a:spcBef>
                <a:spcPts val="500"/>
              </a:spcBef>
              <a:spcAft>
                <a:spcPts val="0"/>
              </a:spcAft>
              <a:buClr>
                <a:schemeClr val="dk1"/>
              </a:buClr>
              <a:buSzPct val="100000"/>
              <a:buChar char="•"/>
            </a:pPr>
            <a:r>
              <a:rPr lang="en-US" sz="2400">
                <a:latin typeface="Bell MT"/>
                <a:ea typeface="Bell MT"/>
                <a:cs typeface="Bell MT"/>
                <a:sym typeface="Bell MT"/>
              </a:rPr>
              <a:t>How parental and family engagement funds are being used</a:t>
            </a:r>
            <a:endParaRPr/>
          </a:p>
          <a:p>
            <a:pPr marL="685800" lvl="1" indent="-228600" algn="l" rtl="0">
              <a:lnSpc>
                <a:spcPct val="90000"/>
              </a:lnSpc>
              <a:spcBef>
                <a:spcPts val="500"/>
              </a:spcBef>
              <a:spcAft>
                <a:spcPts val="0"/>
              </a:spcAft>
              <a:buClr>
                <a:schemeClr val="dk1"/>
              </a:buClr>
              <a:buSzPct val="100000"/>
              <a:buChar char="•"/>
            </a:pPr>
            <a:r>
              <a:rPr lang="en-US" sz="2400">
                <a:latin typeface="Bell MT"/>
                <a:ea typeface="Bell MT"/>
                <a:cs typeface="Bell MT"/>
                <a:sym typeface="Bell MT"/>
              </a:rPr>
              <a:t>How information and training will be provided to parents</a:t>
            </a:r>
            <a:endParaRPr/>
          </a:p>
          <a:p>
            <a:pPr marL="685800" lvl="1" indent="-228600" algn="l" rtl="0">
              <a:lnSpc>
                <a:spcPct val="90000"/>
              </a:lnSpc>
              <a:spcBef>
                <a:spcPts val="500"/>
              </a:spcBef>
              <a:spcAft>
                <a:spcPts val="0"/>
              </a:spcAft>
              <a:buClr>
                <a:schemeClr val="dk1"/>
              </a:buClr>
              <a:buSzPct val="100000"/>
              <a:buChar char="•"/>
            </a:pPr>
            <a:r>
              <a:rPr lang="en-US" sz="2400">
                <a:latin typeface="Bell MT"/>
                <a:ea typeface="Bell MT"/>
                <a:cs typeface="Bell MT"/>
                <a:sym typeface="Bell MT"/>
              </a:rPr>
              <a:t>How the school will build capacity in parents and staff for strong parental and family engagement through “evidence based” strategies</a:t>
            </a:r>
            <a:endParaRPr/>
          </a:p>
          <a:p>
            <a:pPr marL="685800" lvl="1" indent="-228600" algn="l" rtl="0">
              <a:lnSpc>
                <a:spcPct val="90000"/>
              </a:lnSpc>
              <a:spcBef>
                <a:spcPts val="500"/>
              </a:spcBef>
              <a:spcAft>
                <a:spcPts val="0"/>
              </a:spcAft>
              <a:buClr>
                <a:schemeClr val="dk1"/>
              </a:buClr>
              <a:buSzPct val="100000"/>
              <a:buNone/>
            </a:pPr>
            <a:endParaRPr sz="240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Char char="•"/>
            </a:pPr>
            <a:r>
              <a:rPr lang="en-US" sz="2400">
                <a:latin typeface="Bell MT"/>
                <a:ea typeface="Bell MT"/>
                <a:cs typeface="Bell MT"/>
                <a:sym typeface="Bell MT"/>
              </a:rPr>
              <a:t>You, as Title I parents, have the right to be involved in the development of your school’s Parent and Family Engagement  Plan.</a:t>
            </a:r>
            <a:endParaRPr/>
          </a:p>
          <a:p>
            <a:pPr marL="228600" lvl="0" indent="-228600" algn="l" rtl="0">
              <a:lnSpc>
                <a:spcPct val="90000"/>
              </a:lnSpc>
              <a:spcBef>
                <a:spcPts val="1000"/>
              </a:spcBef>
              <a:spcAft>
                <a:spcPts val="0"/>
              </a:spcAft>
              <a:buClr>
                <a:schemeClr val="dk1"/>
              </a:buClr>
              <a:buSzPct val="100000"/>
              <a:buNone/>
            </a:pPr>
            <a:endParaRPr sz="2200"/>
          </a:p>
          <a:p>
            <a:pPr marL="228600" lvl="0" indent="-228600" algn="l" rtl="0">
              <a:lnSpc>
                <a:spcPct val="90000"/>
              </a:lnSpc>
              <a:spcBef>
                <a:spcPts val="1000"/>
              </a:spcBef>
              <a:spcAft>
                <a:spcPts val="0"/>
              </a:spcAft>
              <a:buClr>
                <a:schemeClr val="dk1"/>
              </a:buClr>
              <a:buSzPct val="100000"/>
              <a:buNone/>
            </a:pP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a:spLocks noGrp="1"/>
          </p:cNvSpPr>
          <p:nvPr>
            <p:ph type="title"/>
          </p:nvPr>
        </p:nvSpPr>
        <p:spPr>
          <a:xfrm>
            <a:off x="723900" y="609600"/>
            <a:ext cx="7924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Bell MT"/>
              <a:buNone/>
            </a:pPr>
            <a:r>
              <a:rPr lang="en-US" sz="2800">
                <a:latin typeface="Bell MT"/>
                <a:ea typeface="Bell MT"/>
                <a:cs typeface="Bell MT"/>
                <a:sym typeface="Bell MT"/>
              </a:rPr>
              <a:t>WHAT IS THE SCHOOL-PARENT COMPACT?</a:t>
            </a:r>
            <a:endParaRPr sz="2800">
              <a:latin typeface="Bell MT"/>
              <a:ea typeface="Bell MT"/>
              <a:cs typeface="Bell MT"/>
              <a:sym typeface="Bell MT"/>
            </a:endParaRPr>
          </a:p>
        </p:txBody>
      </p:sp>
      <p:sp>
        <p:nvSpPr>
          <p:cNvPr id="221" name="Google Shape;221;p29"/>
          <p:cNvSpPr txBox="1">
            <a:spLocks noGrp="1"/>
          </p:cNvSpPr>
          <p:nvPr>
            <p:ph type="body" idx="1"/>
          </p:nvPr>
        </p:nvSpPr>
        <p:spPr>
          <a:xfrm>
            <a:off x="304800" y="2133600"/>
            <a:ext cx="8534400" cy="4419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latin typeface="Bell MT"/>
                <a:ea typeface="Bell MT"/>
                <a:cs typeface="Bell MT"/>
                <a:sym typeface="Bell MT"/>
              </a:rPr>
              <a:t>The compact is a commitment from the </a:t>
            </a:r>
            <a:r>
              <a:rPr lang="en-US" sz="2400" b="1">
                <a:latin typeface="Bell MT"/>
                <a:ea typeface="Bell MT"/>
                <a:cs typeface="Bell MT"/>
                <a:sym typeface="Bell MT"/>
              </a:rPr>
              <a:t>schoo</a:t>
            </a:r>
            <a:r>
              <a:rPr lang="en-US" sz="2400">
                <a:latin typeface="Bell MT"/>
                <a:ea typeface="Bell MT"/>
                <a:cs typeface="Bell MT"/>
                <a:sym typeface="Bell MT"/>
              </a:rPr>
              <a:t>l, the </a:t>
            </a:r>
            <a:r>
              <a:rPr lang="en-US" sz="2400" b="1">
                <a:latin typeface="Bell MT"/>
                <a:ea typeface="Bell MT"/>
                <a:cs typeface="Bell MT"/>
                <a:sym typeface="Bell MT"/>
              </a:rPr>
              <a:t>parent</a:t>
            </a:r>
            <a:r>
              <a:rPr lang="en-US" sz="2400">
                <a:latin typeface="Bell MT"/>
                <a:ea typeface="Bell MT"/>
                <a:cs typeface="Bell MT"/>
                <a:sym typeface="Bell MT"/>
              </a:rPr>
              <a:t>, and the </a:t>
            </a:r>
            <a:r>
              <a:rPr lang="en-US" sz="2400" b="1">
                <a:latin typeface="Bell MT"/>
                <a:ea typeface="Bell MT"/>
                <a:cs typeface="Bell MT"/>
                <a:sym typeface="Bell MT"/>
              </a:rPr>
              <a:t>student</a:t>
            </a:r>
            <a:r>
              <a:rPr lang="en-US" sz="2400">
                <a:latin typeface="Bell MT"/>
                <a:ea typeface="Bell MT"/>
                <a:cs typeface="Bell MT"/>
                <a:sym typeface="Bell MT"/>
              </a:rPr>
              <a:t> to share in the responsibility for improved academic achievement.</a:t>
            </a:r>
            <a:endParaRPr/>
          </a:p>
          <a:p>
            <a:pPr marL="228600" lvl="0" indent="-228600" algn="l" rtl="0">
              <a:lnSpc>
                <a:spcPct val="90000"/>
              </a:lnSpc>
              <a:spcBef>
                <a:spcPts val="1000"/>
              </a:spcBef>
              <a:spcAft>
                <a:spcPts val="0"/>
              </a:spcAft>
              <a:buClr>
                <a:schemeClr val="dk1"/>
              </a:buClr>
              <a:buSzPts val="2400"/>
              <a:buNone/>
            </a:pPr>
            <a:endParaRPr sz="2400">
              <a:latin typeface="Bell MT"/>
              <a:ea typeface="Bell MT"/>
              <a:cs typeface="Bell MT"/>
              <a:sym typeface="Bell MT"/>
            </a:endParaRPr>
          </a:p>
          <a:p>
            <a:pPr marL="228600" lvl="0" indent="-228600" algn="l" rtl="0">
              <a:lnSpc>
                <a:spcPct val="90000"/>
              </a:lnSpc>
              <a:spcBef>
                <a:spcPts val="1000"/>
              </a:spcBef>
              <a:spcAft>
                <a:spcPts val="0"/>
              </a:spcAft>
              <a:buClr>
                <a:schemeClr val="dk1"/>
              </a:buClr>
              <a:buSzPts val="2400"/>
              <a:buChar char="•"/>
            </a:pPr>
            <a:r>
              <a:rPr lang="en-US" sz="2400">
                <a:latin typeface="Bell MT"/>
                <a:ea typeface="Bell MT"/>
                <a:cs typeface="Bell MT"/>
                <a:sym typeface="Bell MT"/>
              </a:rPr>
              <a:t>You, as Title I Parents, have the right to be involved in the development of the School-Parent Compact.</a:t>
            </a:r>
            <a:endParaRPr/>
          </a:p>
          <a:p>
            <a:pPr marL="0" lvl="0" indent="0" algn="l" rtl="0">
              <a:lnSpc>
                <a:spcPct val="90000"/>
              </a:lnSpc>
              <a:spcBef>
                <a:spcPts val="1000"/>
              </a:spcBef>
              <a:spcAft>
                <a:spcPts val="0"/>
              </a:spcAft>
              <a:buClr>
                <a:schemeClr val="dk1"/>
              </a:buClr>
              <a:buSzPts val="2400"/>
              <a:buNone/>
            </a:pPr>
            <a:endParaRPr sz="2400">
              <a:latin typeface="Bell MT"/>
              <a:ea typeface="Bell MT"/>
              <a:cs typeface="Bell MT"/>
              <a:sym typeface="Bell MT"/>
            </a:endParaRPr>
          </a:p>
          <a:p>
            <a:pPr marL="228600" lvl="0" indent="-228600" algn="l" rtl="0">
              <a:lnSpc>
                <a:spcPct val="90000"/>
              </a:lnSpc>
              <a:spcBef>
                <a:spcPts val="1000"/>
              </a:spcBef>
              <a:spcAft>
                <a:spcPts val="0"/>
              </a:spcAft>
              <a:buClr>
                <a:schemeClr val="dk1"/>
              </a:buClr>
              <a:buSzPts val="2400"/>
              <a:buChar char="•"/>
            </a:pPr>
            <a:r>
              <a:rPr lang="en-US" sz="2400">
                <a:latin typeface="Bell MT"/>
                <a:ea typeface="Bell MT"/>
                <a:cs typeface="Bell MT"/>
                <a:sym typeface="Bell MT"/>
              </a:rPr>
              <a:t>School section </a:t>
            </a:r>
            <a:r>
              <a:rPr lang="en-US" sz="2400" b="1" u="sng">
                <a:latin typeface="Bell MT"/>
                <a:ea typeface="Bell MT"/>
                <a:cs typeface="Bell MT"/>
                <a:sym typeface="Bell MT"/>
              </a:rPr>
              <a:t>MUST</a:t>
            </a:r>
            <a:r>
              <a:rPr lang="en-US" sz="2400">
                <a:latin typeface="Bell MT"/>
                <a:ea typeface="Bell MT"/>
                <a:cs typeface="Bell MT"/>
                <a:sym typeface="Bell MT"/>
              </a:rPr>
              <a:t> include the following 6 components</a:t>
            </a:r>
            <a:endParaRPr/>
          </a:p>
          <a:p>
            <a:pPr marL="228600" lvl="0" indent="-228600" algn="l" rtl="0">
              <a:lnSpc>
                <a:spcPct val="90000"/>
              </a:lnSpc>
              <a:spcBef>
                <a:spcPts val="1000"/>
              </a:spcBef>
              <a:spcAft>
                <a:spcPts val="0"/>
              </a:spcAft>
              <a:buClr>
                <a:schemeClr val="dk1"/>
              </a:buClr>
              <a:buSzPts val="2400"/>
              <a:buNone/>
            </a:pPr>
            <a:endParaRPr sz="2400">
              <a:latin typeface="Bell MT"/>
              <a:ea typeface="Bell MT"/>
              <a:cs typeface="Bell MT"/>
              <a:sym typeface="Bell MT"/>
            </a:endParaRPr>
          </a:p>
          <a:p>
            <a:pPr marL="228600" lvl="0" indent="-228600" algn="l" rtl="0">
              <a:lnSpc>
                <a:spcPct val="90000"/>
              </a:lnSpc>
              <a:spcBef>
                <a:spcPts val="1000"/>
              </a:spcBef>
              <a:spcAft>
                <a:spcPts val="0"/>
              </a:spcAft>
              <a:buClr>
                <a:schemeClr val="dk1"/>
              </a:buClr>
              <a:buSzPts val="2400"/>
              <a:buChar char="•"/>
            </a:pPr>
            <a:r>
              <a:rPr lang="en-US" sz="2400">
                <a:latin typeface="Bell MT"/>
                <a:ea typeface="Bell MT"/>
                <a:cs typeface="Bell MT"/>
                <a:sym typeface="Bell MT"/>
              </a:rPr>
              <a:t>Distribution of the Compact.</a:t>
            </a:r>
            <a:endParaRPr/>
          </a:p>
          <a:p>
            <a:pPr marL="228600" lvl="0" indent="-228600" algn="l" rtl="0">
              <a:lnSpc>
                <a:spcPct val="90000"/>
              </a:lnSpc>
              <a:spcBef>
                <a:spcPts val="1000"/>
              </a:spcBef>
              <a:spcAft>
                <a:spcPts val="0"/>
              </a:spcAft>
              <a:buClr>
                <a:schemeClr val="dk1"/>
              </a:buClr>
              <a:buSzPts val="2200"/>
              <a:buNone/>
            </a:pPr>
            <a:endParaRPr sz="2200"/>
          </a:p>
          <a:p>
            <a:pPr marL="228600" lvl="0" indent="-228600" algn="l" rtl="0">
              <a:lnSpc>
                <a:spcPct val="90000"/>
              </a:lnSpc>
              <a:spcBef>
                <a:spcPts val="1000"/>
              </a:spcBef>
              <a:spcAft>
                <a:spcPts val="0"/>
              </a:spcAft>
              <a:buClr>
                <a:schemeClr val="dk1"/>
              </a:buClr>
              <a:buSzPts val="2200"/>
              <a:buNone/>
            </a:pP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1104900" y="914400"/>
            <a:ext cx="71628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Bell MT"/>
              <a:buNone/>
            </a:pPr>
            <a:r>
              <a:rPr lang="en-US" sz="2800">
                <a:latin typeface="Bell MT"/>
                <a:ea typeface="Bell MT"/>
                <a:cs typeface="Bell MT"/>
                <a:sym typeface="Bell MT"/>
              </a:rPr>
              <a:t>HOW DO I REQUEST THE QUALIFICATIONS OF MY CHILD’S TEACHERS?</a:t>
            </a:r>
            <a:endParaRPr sz="2800">
              <a:latin typeface="Bell MT"/>
              <a:ea typeface="Bell MT"/>
              <a:cs typeface="Bell MT"/>
              <a:sym typeface="Bell MT"/>
            </a:endParaRPr>
          </a:p>
        </p:txBody>
      </p:sp>
      <p:sp>
        <p:nvSpPr>
          <p:cNvPr id="228" name="Google Shape;228;p30"/>
          <p:cNvSpPr txBox="1">
            <a:spLocks noGrp="1"/>
          </p:cNvSpPr>
          <p:nvPr>
            <p:ph type="body" idx="1"/>
          </p:nvPr>
        </p:nvSpPr>
        <p:spPr>
          <a:xfrm>
            <a:off x="685800" y="2667000"/>
            <a:ext cx="8001000" cy="289559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800">
                <a:latin typeface="Bell MT"/>
                <a:ea typeface="Bell MT"/>
                <a:cs typeface="Bell MT"/>
                <a:sym typeface="Bell MT"/>
              </a:rPr>
              <a:t>You, as Title I Parents, have the right to request the qualifications of your child’s teachers</a:t>
            </a:r>
            <a:endParaRPr/>
          </a:p>
          <a:p>
            <a:pPr marL="228600" lvl="0" indent="-228600" algn="l" rtl="0">
              <a:lnSpc>
                <a:spcPct val="90000"/>
              </a:lnSpc>
              <a:spcBef>
                <a:spcPts val="1000"/>
              </a:spcBef>
              <a:spcAft>
                <a:spcPts val="0"/>
              </a:spcAft>
              <a:buClr>
                <a:schemeClr val="dk1"/>
              </a:buClr>
              <a:buSzPts val="2800"/>
              <a:buNone/>
            </a:pPr>
            <a:endParaRPr sz="2800">
              <a:latin typeface="Bell MT"/>
              <a:ea typeface="Bell MT"/>
              <a:cs typeface="Bell MT"/>
              <a:sym typeface="Bell MT"/>
            </a:endParaRPr>
          </a:p>
          <a:p>
            <a:pPr marL="228600" lvl="0" indent="-228600" algn="l" rtl="0">
              <a:lnSpc>
                <a:spcPct val="90000"/>
              </a:lnSpc>
              <a:spcBef>
                <a:spcPts val="1000"/>
              </a:spcBef>
              <a:spcAft>
                <a:spcPts val="0"/>
              </a:spcAft>
              <a:buClr>
                <a:schemeClr val="dk1"/>
              </a:buClr>
              <a:buSzPts val="2800"/>
              <a:buChar char="•"/>
            </a:pPr>
            <a:r>
              <a:rPr lang="en-US" sz="2800">
                <a:latin typeface="Bell MT"/>
                <a:ea typeface="Bell MT"/>
                <a:cs typeface="Bell MT"/>
                <a:sym typeface="Bell MT"/>
              </a:rPr>
              <a:t>How you are notified of this right and the process for making such request.</a:t>
            </a:r>
            <a:endParaRPr/>
          </a:p>
          <a:p>
            <a:pPr marL="228600" lvl="0" indent="-228600" algn="l" rtl="0">
              <a:lnSpc>
                <a:spcPct val="90000"/>
              </a:lnSpc>
              <a:spcBef>
                <a:spcPts val="1000"/>
              </a:spcBef>
              <a:spcAft>
                <a:spcPts val="0"/>
              </a:spcAft>
              <a:buClr>
                <a:schemeClr val="dk1"/>
              </a:buClr>
              <a:buSzPts val="2200"/>
              <a:buNone/>
            </a:pPr>
            <a:endParaRPr sz="2200"/>
          </a:p>
          <a:p>
            <a:pPr marL="228600" lvl="0" indent="-228600" algn="l" rtl="0">
              <a:lnSpc>
                <a:spcPct val="90000"/>
              </a:lnSpc>
              <a:spcBef>
                <a:spcPts val="1000"/>
              </a:spcBef>
              <a:spcAft>
                <a:spcPts val="0"/>
              </a:spcAft>
              <a:buClr>
                <a:schemeClr val="dk1"/>
              </a:buClr>
              <a:buSzPts val="2200"/>
              <a:buNone/>
            </a:pPr>
            <a:endParaRPr sz="2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1"/>
          <p:cNvSpPr txBox="1">
            <a:spLocks noGrp="1"/>
          </p:cNvSpPr>
          <p:nvPr>
            <p:ph type="title"/>
          </p:nvPr>
        </p:nvSpPr>
        <p:spPr>
          <a:xfrm>
            <a:off x="1828800" y="685800"/>
            <a:ext cx="61722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Bell MT"/>
              <a:buNone/>
            </a:pPr>
            <a:r>
              <a:rPr lang="en-US" sz="2800">
                <a:latin typeface="Bell MT"/>
                <a:ea typeface="Bell MT"/>
                <a:cs typeface="Bell MT"/>
                <a:sym typeface="Bell MT"/>
              </a:rPr>
              <a:t>HOW IS THE EVALUATION OF THE </a:t>
            </a:r>
            <a:br>
              <a:rPr lang="en-US" sz="2800">
                <a:latin typeface="Bell MT"/>
                <a:ea typeface="Bell MT"/>
                <a:cs typeface="Bell MT"/>
                <a:sym typeface="Bell MT"/>
              </a:rPr>
            </a:br>
            <a:r>
              <a:rPr lang="en-US" sz="2800">
                <a:latin typeface="Bell MT"/>
                <a:ea typeface="Bell MT"/>
                <a:cs typeface="Bell MT"/>
                <a:sym typeface="Bell MT"/>
              </a:rPr>
              <a:t>LEA PARENT AND FAMILY ENGAGEMENT POLICY CONDUCTED?</a:t>
            </a:r>
            <a:endParaRPr sz="2800">
              <a:latin typeface="Bell MT"/>
              <a:ea typeface="Bell MT"/>
              <a:cs typeface="Bell MT"/>
              <a:sym typeface="Bell MT"/>
            </a:endParaRPr>
          </a:p>
        </p:txBody>
      </p:sp>
      <p:sp>
        <p:nvSpPr>
          <p:cNvPr id="235" name="Google Shape;235;p31"/>
          <p:cNvSpPr txBox="1">
            <a:spLocks noGrp="1"/>
          </p:cNvSpPr>
          <p:nvPr>
            <p:ph type="body" idx="1"/>
          </p:nvPr>
        </p:nvSpPr>
        <p:spPr>
          <a:xfrm>
            <a:off x="457200" y="1981200"/>
            <a:ext cx="8305800" cy="472440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sz="2400">
                <a:latin typeface="Bell MT"/>
                <a:ea typeface="Bell MT"/>
                <a:cs typeface="Bell MT"/>
                <a:sym typeface="Bell MT"/>
              </a:rPr>
              <a:t>Evaluation Requirements</a:t>
            </a:r>
            <a:endParaRPr/>
          </a:p>
          <a:p>
            <a:pPr marL="228600" lvl="0" indent="-228600" algn="l" rtl="0">
              <a:lnSpc>
                <a:spcPct val="90000"/>
              </a:lnSpc>
              <a:spcBef>
                <a:spcPts val="1000"/>
              </a:spcBef>
              <a:spcAft>
                <a:spcPts val="0"/>
              </a:spcAft>
              <a:buClr>
                <a:schemeClr val="dk1"/>
              </a:buClr>
              <a:buSzPct val="100000"/>
              <a:buChar char="•"/>
            </a:pPr>
            <a:r>
              <a:rPr lang="en-US" sz="2400">
                <a:latin typeface="Bell MT"/>
                <a:ea typeface="Bell MT"/>
                <a:cs typeface="Bell MT"/>
                <a:sym typeface="Bell MT"/>
              </a:rPr>
              <a:t>LEAs and schools must actively outreach to all parents and families reaching beyond barriers of culture, language, disabilities, and poverty.</a:t>
            </a:r>
            <a:endParaRPr/>
          </a:p>
          <a:p>
            <a:pPr marL="685800" lvl="1" indent="-228600" algn="l" rtl="0">
              <a:lnSpc>
                <a:spcPct val="90000"/>
              </a:lnSpc>
              <a:spcBef>
                <a:spcPts val="500"/>
              </a:spcBef>
              <a:spcAft>
                <a:spcPts val="0"/>
              </a:spcAft>
              <a:buClr>
                <a:schemeClr val="dk1"/>
              </a:buClr>
              <a:buSzPct val="100000"/>
              <a:buChar char="•"/>
            </a:pPr>
            <a:r>
              <a:rPr lang="en-US" sz="2400">
                <a:latin typeface="Bell MT"/>
                <a:ea typeface="Bell MT"/>
                <a:cs typeface="Bell MT"/>
                <a:sym typeface="Bell MT"/>
              </a:rPr>
              <a:t>Conduct annually</a:t>
            </a:r>
            <a:endParaRPr/>
          </a:p>
          <a:p>
            <a:pPr marL="685800" lvl="1" indent="-228600" algn="l" rtl="0">
              <a:lnSpc>
                <a:spcPct val="90000"/>
              </a:lnSpc>
              <a:spcBef>
                <a:spcPts val="500"/>
              </a:spcBef>
              <a:spcAft>
                <a:spcPts val="0"/>
              </a:spcAft>
              <a:buClr>
                <a:schemeClr val="dk1"/>
              </a:buClr>
              <a:buSzPct val="100000"/>
              <a:buChar char="•"/>
            </a:pPr>
            <a:r>
              <a:rPr lang="en-US" sz="2400">
                <a:latin typeface="Bell MT"/>
                <a:ea typeface="Bell MT"/>
                <a:cs typeface="Bell MT"/>
                <a:sym typeface="Bell MT"/>
              </a:rPr>
              <a:t>Conduct with Title I parents</a:t>
            </a:r>
            <a:endParaRPr/>
          </a:p>
          <a:p>
            <a:pPr marL="685800" lvl="1" indent="-228600" algn="l" rtl="0">
              <a:lnSpc>
                <a:spcPct val="90000"/>
              </a:lnSpc>
              <a:spcBef>
                <a:spcPts val="500"/>
              </a:spcBef>
              <a:spcAft>
                <a:spcPts val="0"/>
              </a:spcAft>
              <a:buClr>
                <a:schemeClr val="dk1"/>
              </a:buClr>
              <a:buSzPct val="100000"/>
              <a:buChar char="•"/>
            </a:pPr>
            <a:r>
              <a:rPr lang="en-US" sz="2400">
                <a:latin typeface="Bell MT"/>
                <a:ea typeface="Bell MT"/>
                <a:cs typeface="Bell MT"/>
                <a:sym typeface="Bell MT"/>
              </a:rPr>
              <a:t>Analyze Content and Effectiveness of the current plan</a:t>
            </a:r>
            <a:endParaRPr/>
          </a:p>
          <a:p>
            <a:pPr marL="685800" lvl="1" indent="-228600" algn="l" rtl="0">
              <a:lnSpc>
                <a:spcPct val="90000"/>
              </a:lnSpc>
              <a:spcBef>
                <a:spcPts val="500"/>
              </a:spcBef>
              <a:spcAft>
                <a:spcPts val="0"/>
              </a:spcAft>
              <a:buClr>
                <a:schemeClr val="dk1"/>
              </a:buClr>
              <a:buSzPct val="100000"/>
              <a:buChar char="•"/>
            </a:pPr>
            <a:r>
              <a:rPr lang="en-US" sz="2400">
                <a:latin typeface="Bell MT"/>
                <a:ea typeface="Bell MT"/>
                <a:cs typeface="Bell MT"/>
                <a:sym typeface="Bell MT"/>
              </a:rPr>
              <a:t>Identify Barriers to parental and family engagement</a:t>
            </a:r>
            <a:endParaRPr/>
          </a:p>
          <a:p>
            <a:pPr marL="685800" lvl="1" indent="-228600" algn="l" rtl="0">
              <a:lnSpc>
                <a:spcPct val="90000"/>
              </a:lnSpc>
              <a:spcBef>
                <a:spcPts val="500"/>
              </a:spcBef>
              <a:spcAft>
                <a:spcPts val="0"/>
              </a:spcAft>
              <a:buClr>
                <a:schemeClr val="dk1"/>
              </a:buClr>
              <a:buSzPct val="100000"/>
              <a:buChar char="•"/>
            </a:pPr>
            <a:r>
              <a:rPr lang="en-US" sz="2400">
                <a:latin typeface="Bell MT"/>
                <a:ea typeface="Bell MT"/>
                <a:cs typeface="Bell MT"/>
                <a:sym typeface="Bell MT"/>
              </a:rPr>
              <a:t>Data/Input may include…</a:t>
            </a:r>
            <a:endParaRPr/>
          </a:p>
          <a:p>
            <a:pPr marL="1143000" lvl="2" indent="-228600" algn="l" rtl="0">
              <a:lnSpc>
                <a:spcPct val="90000"/>
              </a:lnSpc>
              <a:spcBef>
                <a:spcPts val="500"/>
              </a:spcBef>
              <a:spcAft>
                <a:spcPts val="0"/>
              </a:spcAft>
              <a:buClr>
                <a:schemeClr val="dk1"/>
              </a:buClr>
              <a:buSzPct val="100000"/>
              <a:buChar char="•"/>
            </a:pPr>
            <a:r>
              <a:rPr lang="en-US" sz="2400">
                <a:latin typeface="Bell MT"/>
                <a:ea typeface="Bell MT"/>
                <a:cs typeface="Bell MT"/>
                <a:sym typeface="Bell MT"/>
              </a:rPr>
              <a:t>Parent Survey (Required)</a:t>
            </a:r>
            <a:endParaRPr/>
          </a:p>
          <a:p>
            <a:pPr marL="1143000" lvl="2" indent="-228600" algn="l" rtl="0">
              <a:lnSpc>
                <a:spcPct val="90000"/>
              </a:lnSpc>
              <a:spcBef>
                <a:spcPts val="500"/>
              </a:spcBef>
              <a:spcAft>
                <a:spcPts val="0"/>
              </a:spcAft>
              <a:buClr>
                <a:schemeClr val="dk1"/>
              </a:buClr>
              <a:buSzPct val="100000"/>
              <a:buChar char="•"/>
            </a:pPr>
            <a:r>
              <a:rPr lang="en-US" sz="2400">
                <a:latin typeface="Bell MT"/>
                <a:ea typeface="Bell MT"/>
                <a:cs typeface="Bell MT"/>
                <a:sym typeface="Bell MT"/>
              </a:rPr>
              <a:t>Focus Groups</a:t>
            </a:r>
            <a:endParaRPr/>
          </a:p>
          <a:p>
            <a:pPr marL="1143000" lvl="2" indent="-228600" algn="l" rtl="0">
              <a:lnSpc>
                <a:spcPct val="90000"/>
              </a:lnSpc>
              <a:spcBef>
                <a:spcPts val="500"/>
              </a:spcBef>
              <a:spcAft>
                <a:spcPts val="0"/>
              </a:spcAft>
              <a:buClr>
                <a:schemeClr val="dk1"/>
              </a:buClr>
              <a:buSzPct val="100000"/>
              <a:buChar char="•"/>
            </a:pPr>
            <a:r>
              <a:rPr lang="en-US" sz="2400">
                <a:latin typeface="Bell MT"/>
                <a:ea typeface="Bell MT"/>
                <a:cs typeface="Bell MT"/>
                <a:sym typeface="Bell MT"/>
              </a:rPr>
              <a:t>Parent Advisory Committees</a:t>
            </a:r>
            <a:endParaRPr/>
          </a:p>
          <a:p>
            <a:pPr marL="228600" lvl="0" indent="-228600" algn="l" rtl="0">
              <a:lnSpc>
                <a:spcPct val="90000"/>
              </a:lnSpc>
              <a:spcBef>
                <a:spcPts val="1000"/>
              </a:spcBef>
              <a:spcAft>
                <a:spcPts val="0"/>
              </a:spcAft>
              <a:buClr>
                <a:schemeClr val="dk1"/>
              </a:buClr>
              <a:buSzPct val="100000"/>
              <a:buChar char="•"/>
            </a:pPr>
            <a:r>
              <a:rPr lang="en-US" sz="2400">
                <a:latin typeface="Bell MT"/>
                <a:ea typeface="Bell MT"/>
                <a:cs typeface="Bell MT"/>
                <a:sym typeface="Bell MT"/>
              </a:rPr>
              <a:t>Process and Timeline	</a:t>
            </a:r>
            <a:endParaRPr/>
          </a:p>
          <a:p>
            <a:pPr marL="685800" lvl="1" indent="-228600" algn="l" rtl="0">
              <a:lnSpc>
                <a:spcPct val="90000"/>
              </a:lnSpc>
              <a:spcBef>
                <a:spcPts val="500"/>
              </a:spcBef>
              <a:spcAft>
                <a:spcPts val="0"/>
              </a:spcAft>
              <a:buClr>
                <a:schemeClr val="dk1"/>
              </a:buClr>
              <a:buSzPct val="100000"/>
              <a:buNone/>
            </a:pPr>
            <a:endParaRPr sz="240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Char char="•"/>
            </a:pPr>
            <a:r>
              <a:rPr lang="en-US" sz="2400">
                <a:latin typeface="Bell MT"/>
                <a:ea typeface="Bell MT"/>
                <a:cs typeface="Bell MT"/>
                <a:sym typeface="Bell MT"/>
              </a:rPr>
              <a:t>How the evaluation informs next year’s plan</a:t>
            </a:r>
            <a:endParaRPr/>
          </a:p>
          <a:p>
            <a:pPr marL="228600" lvl="0" indent="-228600" algn="l" rtl="0">
              <a:lnSpc>
                <a:spcPct val="90000"/>
              </a:lnSpc>
              <a:spcBef>
                <a:spcPts val="1000"/>
              </a:spcBef>
              <a:spcAft>
                <a:spcPts val="0"/>
              </a:spcAft>
              <a:buClr>
                <a:schemeClr val="dk1"/>
              </a:buClr>
              <a:buSzPct val="100000"/>
              <a:buNone/>
            </a:pPr>
            <a:endParaRPr sz="2200"/>
          </a:p>
          <a:p>
            <a:pPr marL="228600" lvl="0" indent="-228600" algn="l" rtl="0">
              <a:lnSpc>
                <a:spcPct val="90000"/>
              </a:lnSpc>
              <a:spcBef>
                <a:spcPts val="1000"/>
              </a:spcBef>
              <a:spcAft>
                <a:spcPts val="0"/>
              </a:spcAft>
              <a:buClr>
                <a:schemeClr val="dk1"/>
              </a:buClr>
              <a:buSzPct val="100000"/>
              <a:buNone/>
            </a:pPr>
            <a:endParaRPr sz="2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2133600" y="609600"/>
            <a:ext cx="57912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Bell MT"/>
              <a:buNone/>
            </a:pPr>
            <a:r>
              <a:rPr lang="en-US" sz="3200">
                <a:latin typeface="Bell MT"/>
                <a:ea typeface="Bell MT"/>
                <a:cs typeface="Bell MT"/>
                <a:sym typeface="Bell MT"/>
              </a:rPr>
              <a:t>WHO ARE THE PARENT LEADERS AT MY SCHOOL?</a:t>
            </a:r>
            <a:endParaRPr sz="3200">
              <a:latin typeface="Bell MT"/>
              <a:ea typeface="Bell MT"/>
              <a:cs typeface="Bell MT"/>
              <a:sym typeface="Bell MT"/>
            </a:endParaRPr>
          </a:p>
        </p:txBody>
      </p:sp>
      <p:sp>
        <p:nvSpPr>
          <p:cNvPr id="242" name="Google Shape;242;p32"/>
          <p:cNvSpPr txBox="1">
            <a:spLocks noGrp="1"/>
          </p:cNvSpPr>
          <p:nvPr>
            <p:ph type="body" idx="1"/>
          </p:nvPr>
        </p:nvSpPr>
        <p:spPr>
          <a:xfrm>
            <a:off x="381000" y="2057400"/>
            <a:ext cx="8534400" cy="3657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None/>
            </a:pPr>
            <a:r>
              <a:rPr lang="en-US" sz="2400">
                <a:latin typeface="Bell MT"/>
                <a:ea typeface="Bell MT"/>
                <a:cs typeface="Bell MT"/>
                <a:sym typeface="Bell MT"/>
              </a:rPr>
              <a:t>           </a:t>
            </a:r>
            <a:r>
              <a:rPr lang="en-US" sz="2400" b="1">
                <a:latin typeface="Bell MT"/>
                <a:ea typeface="Bell MT"/>
                <a:cs typeface="Bell MT"/>
                <a:sym typeface="Bell MT"/>
              </a:rPr>
              <a:t>Name		          Phone		     email address</a:t>
            </a:r>
            <a:endParaRPr/>
          </a:p>
          <a:p>
            <a:pPr marL="228600" lvl="0" indent="-228600" algn="l" rtl="0">
              <a:lnSpc>
                <a:spcPct val="150000"/>
              </a:lnSpc>
              <a:spcBef>
                <a:spcPts val="1000"/>
              </a:spcBef>
              <a:spcAft>
                <a:spcPts val="0"/>
              </a:spcAft>
              <a:buClr>
                <a:schemeClr val="dk1"/>
              </a:buClr>
              <a:buSzPts val="2400"/>
              <a:buChar char="•"/>
            </a:pPr>
            <a:r>
              <a:rPr lang="en-US" sz="2400">
                <a:latin typeface="Bell MT"/>
                <a:ea typeface="Bell MT"/>
                <a:cs typeface="Bell MT"/>
                <a:sym typeface="Bell MT"/>
              </a:rPr>
              <a:t>Mary B. Markham, 334-288-5799 </a:t>
            </a:r>
            <a:r>
              <a:rPr lang="en-US" sz="2400" u="sng">
                <a:solidFill>
                  <a:schemeClr val="hlink"/>
                </a:solidFill>
                <a:latin typeface="Bell MT"/>
                <a:ea typeface="Bell MT"/>
                <a:cs typeface="Bell MT"/>
                <a:sym typeface="Bell MT"/>
                <a:hlinkClick r:id="rId3"/>
              </a:rPr>
              <a:t>mary.markham@mps.k12.al.us</a:t>
            </a:r>
            <a:r>
              <a:rPr lang="en-US" sz="2400">
                <a:latin typeface="Bell MT"/>
                <a:ea typeface="Bell MT"/>
                <a:cs typeface="Bell MT"/>
                <a:sym typeface="Bell MT"/>
              </a:rPr>
              <a:t> </a:t>
            </a:r>
            <a:endParaRPr/>
          </a:p>
          <a:p>
            <a:pPr marL="228600" lvl="0" indent="-215900" algn="l" rtl="0">
              <a:lnSpc>
                <a:spcPct val="150000"/>
              </a:lnSpc>
              <a:spcBef>
                <a:spcPts val="1000"/>
              </a:spcBef>
              <a:spcAft>
                <a:spcPts val="0"/>
              </a:spcAft>
              <a:buClr>
                <a:schemeClr val="dk1"/>
              </a:buClr>
              <a:buSzPts val="2200"/>
              <a:buChar char="•"/>
            </a:pPr>
            <a:r>
              <a:rPr lang="en-US">
                <a:latin typeface="Bell MT"/>
                <a:ea typeface="Bell MT"/>
                <a:cs typeface="Bell MT"/>
                <a:sym typeface="Bell MT"/>
              </a:rPr>
              <a:t>Cheryl L. Whetstone 334-288-5799 </a:t>
            </a:r>
            <a:r>
              <a:rPr lang="en-US" u="sng">
                <a:solidFill>
                  <a:schemeClr val="hlink"/>
                </a:solidFill>
                <a:latin typeface="Bell MT"/>
                <a:ea typeface="Bell MT"/>
                <a:cs typeface="Bell MT"/>
                <a:sym typeface="Bell MT"/>
                <a:hlinkClick r:id="rId4"/>
              </a:rPr>
              <a:t>cheryl.whetstone@mps.k12.al.us</a:t>
            </a:r>
            <a:r>
              <a:rPr lang="en-US">
                <a:latin typeface="Bell MT"/>
                <a:ea typeface="Bell MT"/>
                <a:cs typeface="Bell MT"/>
                <a:sym typeface="Bell MT"/>
              </a:rPr>
              <a:t> </a:t>
            </a:r>
            <a:endParaRPr sz="2000"/>
          </a:p>
          <a:p>
            <a:pPr marL="228600" lvl="0" indent="0" algn="l" rtl="0">
              <a:lnSpc>
                <a:spcPct val="150000"/>
              </a:lnSpc>
              <a:spcBef>
                <a:spcPts val="1000"/>
              </a:spcBef>
              <a:spcAft>
                <a:spcPts val="0"/>
              </a:spcAft>
              <a:buNone/>
            </a:pPr>
            <a:endParaRPr/>
          </a:p>
          <a:p>
            <a:pPr marL="228600" lvl="0" indent="-228600" algn="l" rtl="0">
              <a:lnSpc>
                <a:spcPct val="90000"/>
              </a:lnSpc>
              <a:spcBef>
                <a:spcPts val="1000"/>
              </a:spcBef>
              <a:spcAft>
                <a:spcPts val="0"/>
              </a:spcAft>
              <a:buClr>
                <a:schemeClr val="dk1"/>
              </a:buClr>
              <a:buSzPts val="2000"/>
              <a:buNone/>
            </a:pPr>
            <a:endParaRPr sz="2000"/>
          </a:p>
          <a:p>
            <a:pPr marL="228600" lvl="0" indent="-22860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2171700" y="764373"/>
            <a:ext cx="6378000" cy="12930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NEXT PARENT MEETING- NOVEMBER 2021  </a:t>
            </a:r>
            <a:endParaRPr/>
          </a:p>
        </p:txBody>
      </p:sp>
      <p:sp>
        <p:nvSpPr>
          <p:cNvPr id="249" name="Google Shape;249;p33"/>
          <p:cNvSpPr txBox="1">
            <a:spLocks noGrp="1"/>
          </p:cNvSpPr>
          <p:nvPr>
            <p:ph type="body" idx="1"/>
          </p:nvPr>
        </p:nvSpPr>
        <p:spPr>
          <a:xfrm>
            <a:off x="594360" y="2194560"/>
            <a:ext cx="7955400" cy="4069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900" b="1"/>
              <a:t>TOPIC:</a:t>
            </a:r>
            <a:r>
              <a:rPr lang="en-US" sz="2900"/>
              <a:t> IDENTIFYING HOW CHILDREN LEARN</a:t>
            </a:r>
            <a:endParaRPr sz="2900"/>
          </a:p>
          <a:p>
            <a:pPr marL="0" lvl="0" indent="0" algn="l" rtl="0">
              <a:spcBef>
                <a:spcPts val="1000"/>
              </a:spcBef>
              <a:spcAft>
                <a:spcPts val="0"/>
              </a:spcAft>
              <a:buNone/>
            </a:pPr>
            <a:r>
              <a:rPr lang="en-US" sz="2900" b="1"/>
              <a:t>DATE: </a:t>
            </a:r>
            <a:r>
              <a:rPr lang="en-US" sz="2900"/>
              <a:t>Wednesday, November 10, 2021 at 9:30 a.m.  </a:t>
            </a:r>
            <a:endParaRPr sz="2900"/>
          </a:p>
          <a:p>
            <a:pPr marL="0" lvl="0" indent="0" algn="l" rtl="0">
              <a:spcBef>
                <a:spcPts val="1000"/>
              </a:spcBef>
              <a:spcAft>
                <a:spcPts val="0"/>
              </a:spcAft>
              <a:buNone/>
            </a:pPr>
            <a:r>
              <a:rPr lang="en-US" sz="2900" b="1"/>
              <a:t>WHERE:</a:t>
            </a:r>
            <a:r>
              <a:rPr lang="en-US" sz="2900"/>
              <a:t> Facebook Live </a:t>
            </a:r>
            <a:r>
              <a:rPr lang="en-US" sz="2600"/>
              <a:t>(@CatomaIndians/@MCECPARENTPROGRAMS)</a:t>
            </a:r>
            <a:endParaRPr sz="2600"/>
          </a:p>
          <a:p>
            <a:pPr marL="0" lvl="0" indent="0" algn="l" rtl="0">
              <a:spcBef>
                <a:spcPts val="1000"/>
              </a:spcBef>
              <a:spcAft>
                <a:spcPts val="0"/>
              </a:spcAft>
              <a:buNone/>
            </a:pPr>
            <a:endParaRPr sz="2600"/>
          </a:p>
          <a:p>
            <a:pPr marL="0" lvl="0" indent="0" algn="ctr" rtl="0">
              <a:spcBef>
                <a:spcPts val="1000"/>
              </a:spcBef>
              <a:spcAft>
                <a:spcPts val="0"/>
              </a:spcAft>
              <a:buNone/>
            </a:pPr>
            <a:r>
              <a:rPr lang="en-US" sz="2600"/>
              <a:t>***THESE MONTHLY MEETINGS ARE VERY INFORMATIVE.***</a:t>
            </a:r>
            <a:endParaRPr sz="2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4"/>
          <p:cNvSpPr txBox="1">
            <a:spLocks noGrp="1"/>
          </p:cNvSpPr>
          <p:nvPr>
            <p:ph type="title"/>
          </p:nvPr>
        </p:nvSpPr>
        <p:spPr>
          <a:xfrm>
            <a:off x="2171700" y="764373"/>
            <a:ext cx="6377940" cy="129302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000"/>
              <a:buFont typeface="Century Gothic"/>
              <a:buNone/>
            </a:pPr>
            <a:r>
              <a:rPr lang="en-US"/>
              <a:t> </a:t>
            </a:r>
            <a:endParaRPr/>
          </a:p>
        </p:txBody>
      </p:sp>
      <p:sp>
        <p:nvSpPr>
          <p:cNvPr id="256" name="Google Shape;256;p34"/>
          <p:cNvSpPr txBox="1">
            <a:spLocks noGrp="1"/>
          </p:cNvSpPr>
          <p:nvPr>
            <p:ph type="body" idx="1"/>
          </p:nvPr>
        </p:nvSpPr>
        <p:spPr>
          <a:xfrm>
            <a:off x="457200" y="2667000"/>
            <a:ext cx="8229600" cy="19050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None/>
            </a:pPr>
            <a:endParaRPr sz="2000"/>
          </a:p>
          <a:p>
            <a:pPr marL="228600" lvl="0" indent="-228600" algn="ctr" rtl="0">
              <a:lnSpc>
                <a:spcPct val="90000"/>
              </a:lnSpc>
              <a:spcBef>
                <a:spcPts val="1000"/>
              </a:spcBef>
              <a:spcAft>
                <a:spcPts val="0"/>
              </a:spcAft>
              <a:buClr>
                <a:schemeClr val="dk1"/>
              </a:buClr>
              <a:buSzPts val="4800"/>
              <a:buNone/>
            </a:pPr>
            <a:r>
              <a:rPr lang="en-US" sz="4800" b="1">
                <a:latin typeface="Bell MT"/>
                <a:ea typeface="Bell MT"/>
                <a:cs typeface="Bell MT"/>
                <a:sym typeface="Bell MT"/>
              </a:rPr>
              <a:t>Questions?</a:t>
            </a:r>
            <a:endParaRPr sz="4800" b="1">
              <a:latin typeface="Bell MT"/>
              <a:ea typeface="Bell MT"/>
              <a:cs typeface="Bell MT"/>
              <a:sym typeface="Bell M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txBox="1">
            <a:spLocks noGrp="1"/>
          </p:cNvSpPr>
          <p:nvPr>
            <p:ph type="title"/>
          </p:nvPr>
        </p:nvSpPr>
        <p:spPr>
          <a:xfrm>
            <a:off x="1924050" y="685800"/>
            <a:ext cx="577215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Bell MT"/>
              <a:buNone/>
            </a:pPr>
            <a:r>
              <a:rPr lang="en-US">
                <a:latin typeface="Bell MT"/>
                <a:ea typeface="Bell MT"/>
                <a:cs typeface="Bell MT"/>
                <a:sym typeface="Bell MT"/>
              </a:rPr>
              <a:t>WHY ARE WE HERE?</a:t>
            </a:r>
            <a:endParaRPr>
              <a:latin typeface="Bell MT"/>
              <a:ea typeface="Bell MT"/>
              <a:cs typeface="Bell MT"/>
              <a:sym typeface="Bell MT"/>
            </a:endParaRPr>
          </a:p>
        </p:txBody>
      </p:sp>
      <p:sp>
        <p:nvSpPr>
          <p:cNvPr id="157" name="Google Shape;157;p20"/>
          <p:cNvSpPr txBox="1">
            <a:spLocks noGrp="1"/>
          </p:cNvSpPr>
          <p:nvPr>
            <p:ph type="body" idx="1"/>
          </p:nvPr>
        </p:nvSpPr>
        <p:spPr>
          <a:xfrm>
            <a:off x="609600" y="2209800"/>
            <a:ext cx="8077200" cy="3124200"/>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90000"/>
              </a:lnSpc>
              <a:spcBef>
                <a:spcPts val="0"/>
              </a:spcBef>
              <a:spcAft>
                <a:spcPts val="0"/>
              </a:spcAft>
              <a:buClr>
                <a:schemeClr val="dk1"/>
              </a:buClr>
              <a:buSzPct val="100000"/>
              <a:buChar char="•"/>
            </a:pPr>
            <a:r>
              <a:rPr lang="en-US" sz="4000">
                <a:latin typeface="Bell MT"/>
                <a:ea typeface="Bell MT"/>
                <a:cs typeface="Bell MT"/>
                <a:sym typeface="Bell MT"/>
              </a:rPr>
              <a:t>The </a:t>
            </a:r>
            <a:r>
              <a:rPr lang="en-US" sz="4000" i="1">
                <a:latin typeface="Bell MT"/>
                <a:ea typeface="Bell MT"/>
                <a:cs typeface="Bell MT"/>
                <a:sym typeface="Bell MT"/>
              </a:rPr>
              <a:t>Every Student Succeeds Act (ESSA) of 2015 </a:t>
            </a:r>
            <a:r>
              <a:rPr lang="en-US" sz="4000">
                <a:latin typeface="Bell MT"/>
                <a:ea typeface="Bell MT"/>
                <a:cs typeface="Bell MT"/>
                <a:sym typeface="Bell MT"/>
              </a:rPr>
              <a:t>requires that each Title I School hold an Annual Meeting of Title I parents for the purpose of…</a:t>
            </a:r>
            <a:endParaRPr/>
          </a:p>
          <a:p>
            <a:pPr marL="228600" lvl="0" indent="-228600" algn="l" rtl="0">
              <a:lnSpc>
                <a:spcPct val="90000"/>
              </a:lnSpc>
              <a:spcBef>
                <a:spcPts val="1000"/>
              </a:spcBef>
              <a:spcAft>
                <a:spcPts val="0"/>
              </a:spcAft>
              <a:buClr>
                <a:schemeClr val="dk1"/>
              </a:buClr>
              <a:buSzPct val="100000"/>
              <a:buNone/>
            </a:pPr>
            <a:endParaRPr sz="4000">
              <a:latin typeface="Bell MT"/>
              <a:ea typeface="Bell MT"/>
              <a:cs typeface="Bell MT"/>
              <a:sym typeface="Bell MT"/>
            </a:endParaRPr>
          </a:p>
          <a:p>
            <a:pPr marL="685800" lvl="1" indent="-228600" algn="l" rtl="0">
              <a:lnSpc>
                <a:spcPct val="90000"/>
              </a:lnSpc>
              <a:spcBef>
                <a:spcPts val="500"/>
              </a:spcBef>
              <a:spcAft>
                <a:spcPts val="0"/>
              </a:spcAft>
              <a:buClr>
                <a:schemeClr val="dk1"/>
              </a:buClr>
              <a:buSzPct val="100000"/>
              <a:buChar char="•"/>
            </a:pPr>
            <a:r>
              <a:rPr lang="en-US" sz="4000">
                <a:latin typeface="Bell MT"/>
                <a:ea typeface="Bell MT"/>
                <a:cs typeface="Bell MT"/>
                <a:sym typeface="Bell MT"/>
              </a:rPr>
              <a:t>Informing you of your school’s participation in Title I</a:t>
            </a:r>
            <a:endParaRPr/>
          </a:p>
          <a:p>
            <a:pPr marL="685800" lvl="1" indent="-228600" algn="l" rtl="0">
              <a:lnSpc>
                <a:spcPct val="90000"/>
              </a:lnSpc>
              <a:spcBef>
                <a:spcPts val="500"/>
              </a:spcBef>
              <a:spcAft>
                <a:spcPts val="0"/>
              </a:spcAft>
              <a:buClr>
                <a:schemeClr val="dk1"/>
              </a:buClr>
              <a:buSzPct val="100000"/>
              <a:buChar char="•"/>
            </a:pPr>
            <a:r>
              <a:rPr lang="en-US" sz="4000">
                <a:latin typeface="Bell MT"/>
                <a:ea typeface="Bell MT"/>
                <a:cs typeface="Bell MT"/>
                <a:sym typeface="Bell MT"/>
              </a:rPr>
              <a:t>Explaining the requirements of Title I</a:t>
            </a:r>
            <a:endParaRPr/>
          </a:p>
          <a:p>
            <a:pPr marL="685800" lvl="1" indent="-228600" algn="l" rtl="0">
              <a:lnSpc>
                <a:spcPct val="90000"/>
              </a:lnSpc>
              <a:spcBef>
                <a:spcPts val="500"/>
              </a:spcBef>
              <a:spcAft>
                <a:spcPts val="0"/>
              </a:spcAft>
              <a:buClr>
                <a:schemeClr val="dk1"/>
              </a:buClr>
              <a:buSzPct val="100000"/>
              <a:buChar char="•"/>
            </a:pPr>
            <a:r>
              <a:rPr lang="en-US" sz="4000">
                <a:latin typeface="Bell MT"/>
                <a:ea typeface="Bell MT"/>
                <a:cs typeface="Bell MT"/>
                <a:sym typeface="Bell MT"/>
              </a:rPr>
              <a:t>Explaining your rights as parents to be involved</a:t>
            </a:r>
            <a:endParaRPr/>
          </a:p>
          <a:p>
            <a:pPr marL="685800" lvl="1" indent="-228600" algn="l" rtl="0">
              <a:lnSpc>
                <a:spcPct val="90000"/>
              </a:lnSpc>
              <a:spcBef>
                <a:spcPts val="500"/>
              </a:spcBef>
              <a:spcAft>
                <a:spcPts val="0"/>
              </a:spcAft>
              <a:buClr>
                <a:schemeClr val="dk1"/>
              </a:buClr>
              <a:buSzPct val="100000"/>
              <a:buNone/>
            </a:pPr>
            <a:endParaRPr sz="1800"/>
          </a:p>
          <a:p>
            <a:pPr marL="228600" lvl="0" indent="-228600" algn="l" rtl="0">
              <a:lnSpc>
                <a:spcPct val="90000"/>
              </a:lnSpc>
              <a:spcBef>
                <a:spcPts val="1000"/>
              </a:spcBef>
              <a:spcAft>
                <a:spcPts val="0"/>
              </a:spcAft>
              <a:buClr>
                <a:schemeClr val="dk1"/>
              </a:buClr>
              <a:buSzPct val="100000"/>
              <a:buNone/>
            </a:pPr>
            <a:r>
              <a:rPr lang="en-US" sz="2200"/>
              <a:t>		</a:t>
            </a:r>
            <a:endParaRPr sz="2200"/>
          </a:p>
        </p:txBody>
      </p:sp>
      <p:pic>
        <p:nvPicPr>
          <p:cNvPr id="158" name="Google Shape;158;p20"/>
          <p:cNvPicPr preferRelativeResize="0"/>
          <p:nvPr/>
        </p:nvPicPr>
        <p:blipFill>
          <a:blip r:embed="rId3">
            <a:alphaModFix/>
          </a:blip>
          <a:stretch>
            <a:fillRect/>
          </a:stretch>
        </p:blipFill>
        <p:spPr>
          <a:xfrm>
            <a:off x="3467100" y="4845300"/>
            <a:ext cx="2209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title"/>
          </p:nvPr>
        </p:nvSpPr>
        <p:spPr>
          <a:xfrm>
            <a:off x="1447800" y="549876"/>
            <a:ext cx="6477000" cy="11430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3400"/>
              <a:buFont typeface="Bell MT"/>
              <a:buNone/>
            </a:pPr>
            <a:r>
              <a:rPr lang="en-US" sz="3400">
                <a:latin typeface="Bell MT"/>
                <a:ea typeface="Bell MT"/>
                <a:cs typeface="Bell MT"/>
                <a:sym typeface="Bell MT"/>
              </a:rPr>
              <a:t>WHAT YOU WILL LEARN…</a:t>
            </a:r>
            <a:endParaRPr sz="3400">
              <a:latin typeface="Bell MT"/>
              <a:ea typeface="Bell MT"/>
              <a:cs typeface="Bell MT"/>
              <a:sym typeface="Bell MT"/>
            </a:endParaRPr>
          </a:p>
        </p:txBody>
      </p:sp>
      <p:sp>
        <p:nvSpPr>
          <p:cNvPr id="165" name="Google Shape;165;p21"/>
          <p:cNvSpPr txBox="1">
            <a:spLocks noGrp="1"/>
          </p:cNvSpPr>
          <p:nvPr>
            <p:ph type="body" idx="1"/>
          </p:nvPr>
        </p:nvSpPr>
        <p:spPr>
          <a:xfrm>
            <a:off x="685800" y="1692876"/>
            <a:ext cx="8001000" cy="4479324"/>
          </a:xfrm>
          <a:prstGeom prst="rect">
            <a:avLst/>
          </a:prstGeom>
          <a:noFill/>
          <a:ln>
            <a:noFill/>
          </a:ln>
        </p:spPr>
        <p:txBody>
          <a:bodyPr spcFirstLastPara="1" wrap="square" lIns="91425" tIns="45700" rIns="91425" bIns="45700" anchor="t" anchorCtr="0">
            <a:normAutofit fontScale="85000" lnSpcReduction="20000"/>
          </a:bodyPr>
          <a:lstStyle/>
          <a:p>
            <a:pPr marL="228600" lvl="0" indent="-201930" algn="l" rtl="0">
              <a:lnSpc>
                <a:spcPct val="90000"/>
              </a:lnSpc>
              <a:spcBef>
                <a:spcPts val="0"/>
              </a:spcBef>
              <a:spcAft>
                <a:spcPts val="0"/>
              </a:spcAft>
              <a:buClr>
                <a:schemeClr val="dk1"/>
              </a:buClr>
              <a:buSzPct val="100000"/>
              <a:buChar char="•"/>
            </a:pPr>
            <a:r>
              <a:rPr lang="en-US" sz="2800">
                <a:latin typeface="Bell MT"/>
                <a:ea typeface="Bell MT"/>
                <a:cs typeface="Bell MT"/>
                <a:sym typeface="Bell MT"/>
              </a:rPr>
              <a:t>What does it mean to be a Title I school?</a:t>
            </a:r>
            <a:endParaRPr/>
          </a:p>
          <a:p>
            <a:pPr marL="228600" lvl="0" indent="-201930" algn="l" rtl="0">
              <a:lnSpc>
                <a:spcPct val="90000"/>
              </a:lnSpc>
              <a:spcBef>
                <a:spcPts val="1000"/>
              </a:spcBef>
              <a:spcAft>
                <a:spcPts val="0"/>
              </a:spcAft>
              <a:buClr>
                <a:schemeClr val="dk1"/>
              </a:buClr>
              <a:buSzPct val="100000"/>
              <a:buChar char="•"/>
            </a:pPr>
            <a:r>
              <a:rPr lang="en-US" sz="2800">
                <a:latin typeface="Bell MT"/>
                <a:ea typeface="Bell MT"/>
                <a:cs typeface="Bell MT"/>
                <a:sym typeface="Bell MT"/>
              </a:rPr>
              <a:t>What is the 1% Set-Aside for parent and family engagement?</a:t>
            </a:r>
            <a:endParaRPr/>
          </a:p>
          <a:p>
            <a:pPr marL="228600" lvl="0" indent="-201930" algn="l" rtl="0">
              <a:lnSpc>
                <a:spcPct val="90000"/>
              </a:lnSpc>
              <a:spcBef>
                <a:spcPts val="1000"/>
              </a:spcBef>
              <a:spcAft>
                <a:spcPts val="0"/>
              </a:spcAft>
              <a:buClr>
                <a:schemeClr val="dk1"/>
              </a:buClr>
              <a:buSzPct val="100000"/>
              <a:buChar char="•"/>
            </a:pPr>
            <a:r>
              <a:rPr lang="en-US" sz="2800">
                <a:latin typeface="Bell MT"/>
                <a:ea typeface="Bell MT"/>
                <a:cs typeface="Bell MT"/>
                <a:sym typeface="Bell MT"/>
              </a:rPr>
              <a:t>What is the LEA Title I Consolidated Plan?</a:t>
            </a:r>
            <a:endParaRPr/>
          </a:p>
          <a:p>
            <a:pPr marL="228600" lvl="0" indent="-201930" algn="l" rtl="0">
              <a:lnSpc>
                <a:spcPct val="90000"/>
              </a:lnSpc>
              <a:spcBef>
                <a:spcPts val="1000"/>
              </a:spcBef>
              <a:spcAft>
                <a:spcPts val="0"/>
              </a:spcAft>
              <a:buClr>
                <a:schemeClr val="dk1"/>
              </a:buClr>
              <a:buSzPct val="100000"/>
              <a:buChar char="•"/>
            </a:pPr>
            <a:r>
              <a:rPr lang="en-US" sz="2800">
                <a:latin typeface="Bell MT"/>
                <a:ea typeface="Bell MT"/>
                <a:cs typeface="Bell MT"/>
                <a:sym typeface="Bell MT"/>
              </a:rPr>
              <a:t>What is the LEA Parental and Family Engagement  Policy?</a:t>
            </a:r>
            <a:endParaRPr/>
          </a:p>
          <a:p>
            <a:pPr marL="228600" lvl="0" indent="-201930" algn="l" rtl="0">
              <a:lnSpc>
                <a:spcPct val="90000"/>
              </a:lnSpc>
              <a:spcBef>
                <a:spcPts val="1000"/>
              </a:spcBef>
              <a:spcAft>
                <a:spcPts val="0"/>
              </a:spcAft>
              <a:buClr>
                <a:schemeClr val="dk1"/>
              </a:buClr>
              <a:buSzPct val="100000"/>
              <a:buChar char="•"/>
            </a:pPr>
            <a:r>
              <a:rPr lang="en-US" sz="2800">
                <a:latin typeface="Bell MT"/>
                <a:ea typeface="Bell MT"/>
                <a:cs typeface="Bell MT"/>
                <a:sym typeface="Bell MT"/>
              </a:rPr>
              <a:t>What is a CIP?</a:t>
            </a:r>
            <a:endParaRPr/>
          </a:p>
          <a:p>
            <a:pPr marL="228600" lvl="0" indent="-201930" algn="l" rtl="0">
              <a:lnSpc>
                <a:spcPct val="90000"/>
              </a:lnSpc>
              <a:spcBef>
                <a:spcPts val="1000"/>
              </a:spcBef>
              <a:spcAft>
                <a:spcPts val="0"/>
              </a:spcAft>
              <a:buClr>
                <a:schemeClr val="dk1"/>
              </a:buClr>
              <a:buSzPct val="100000"/>
              <a:buChar char="•"/>
            </a:pPr>
            <a:r>
              <a:rPr lang="en-US" sz="2800">
                <a:latin typeface="Bell MT"/>
                <a:ea typeface="Bell MT"/>
                <a:cs typeface="Bell MT"/>
                <a:sym typeface="Bell MT"/>
              </a:rPr>
              <a:t>What is the School-Parent Compact?</a:t>
            </a:r>
            <a:endParaRPr/>
          </a:p>
          <a:p>
            <a:pPr marL="228600" lvl="0" indent="-201930" algn="l" rtl="0">
              <a:lnSpc>
                <a:spcPct val="90000"/>
              </a:lnSpc>
              <a:spcBef>
                <a:spcPts val="1000"/>
              </a:spcBef>
              <a:spcAft>
                <a:spcPts val="0"/>
              </a:spcAft>
              <a:buClr>
                <a:schemeClr val="dk1"/>
              </a:buClr>
              <a:buSzPct val="100000"/>
              <a:buChar char="•"/>
            </a:pPr>
            <a:r>
              <a:rPr lang="en-US" sz="2800">
                <a:latin typeface="Bell MT"/>
                <a:ea typeface="Bell MT"/>
                <a:cs typeface="Bell MT"/>
                <a:sym typeface="Bell MT"/>
              </a:rPr>
              <a:t>How do I request the qualifications of my child’s teacher(s)?</a:t>
            </a:r>
            <a:endParaRPr/>
          </a:p>
          <a:p>
            <a:pPr marL="228600" lvl="0" indent="-8890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2"/>
          <p:cNvSpPr txBox="1">
            <a:spLocks noGrp="1"/>
          </p:cNvSpPr>
          <p:nvPr>
            <p:ph type="title"/>
          </p:nvPr>
        </p:nvSpPr>
        <p:spPr>
          <a:xfrm>
            <a:off x="1676400" y="609600"/>
            <a:ext cx="5638800" cy="114300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chemeClr val="dk1"/>
              </a:buClr>
              <a:buSzPct val="100000"/>
              <a:buFont typeface="Bell MT"/>
              <a:buNone/>
            </a:pPr>
            <a:r>
              <a:rPr lang="en-US" sz="3400">
                <a:latin typeface="Bell MT"/>
                <a:ea typeface="Bell MT"/>
                <a:cs typeface="Bell MT"/>
                <a:sym typeface="Bell MT"/>
              </a:rPr>
              <a:t>WHAT YOU WILL LEARN…</a:t>
            </a:r>
            <a:br>
              <a:rPr lang="en-US" sz="3400">
                <a:latin typeface="Bell MT"/>
                <a:ea typeface="Bell MT"/>
                <a:cs typeface="Bell MT"/>
                <a:sym typeface="Bell MT"/>
              </a:rPr>
            </a:br>
            <a:r>
              <a:rPr lang="en-US" sz="2400" i="1">
                <a:latin typeface="Bell MT"/>
                <a:ea typeface="Bell MT"/>
                <a:cs typeface="Bell MT"/>
                <a:sym typeface="Bell MT"/>
              </a:rPr>
              <a:t>(CONTINUED)</a:t>
            </a:r>
            <a:endParaRPr sz="2400" i="1">
              <a:latin typeface="Bell MT"/>
              <a:ea typeface="Bell MT"/>
              <a:cs typeface="Bell MT"/>
              <a:sym typeface="Bell MT"/>
            </a:endParaRPr>
          </a:p>
        </p:txBody>
      </p:sp>
      <p:sp>
        <p:nvSpPr>
          <p:cNvPr id="172" name="Google Shape;172;p22"/>
          <p:cNvSpPr txBox="1">
            <a:spLocks noGrp="1"/>
          </p:cNvSpPr>
          <p:nvPr>
            <p:ph type="body" idx="1"/>
          </p:nvPr>
        </p:nvSpPr>
        <p:spPr>
          <a:xfrm>
            <a:off x="533400" y="1762897"/>
            <a:ext cx="8229600" cy="4485503"/>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None/>
            </a:pPr>
            <a:endParaRPr sz="500"/>
          </a:p>
          <a:p>
            <a:pPr marL="228600" lvl="0" indent="-228600" algn="l" rtl="0">
              <a:lnSpc>
                <a:spcPct val="90000"/>
              </a:lnSpc>
              <a:spcBef>
                <a:spcPts val="1000"/>
              </a:spcBef>
              <a:spcAft>
                <a:spcPts val="0"/>
              </a:spcAft>
              <a:buClr>
                <a:schemeClr val="dk1"/>
              </a:buClr>
              <a:buSzPct val="100000"/>
              <a:buNone/>
            </a:pPr>
            <a:endParaRPr sz="500"/>
          </a:p>
          <a:p>
            <a:pPr marL="228600" lvl="0" indent="-228600" algn="l" rtl="0">
              <a:lnSpc>
                <a:spcPct val="90000"/>
              </a:lnSpc>
              <a:spcBef>
                <a:spcPts val="1000"/>
              </a:spcBef>
              <a:spcAft>
                <a:spcPts val="0"/>
              </a:spcAft>
              <a:buClr>
                <a:schemeClr val="dk1"/>
              </a:buClr>
              <a:buSzPct val="100000"/>
              <a:buNone/>
            </a:pPr>
            <a:endParaRPr sz="500"/>
          </a:p>
          <a:p>
            <a:pPr marL="228600" lvl="0" indent="-228600" algn="l" rtl="0">
              <a:lnSpc>
                <a:spcPct val="90000"/>
              </a:lnSpc>
              <a:spcBef>
                <a:spcPts val="1000"/>
              </a:spcBef>
              <a:spcAft>
                <a:spcPts val="0"/>
              </a:spcAft>
              <a:buClr>
                <a:schemeClr val="dk1"/>
              </a:buClr>
              <a:buSzPct val="100000"/>
              <a:buNone/>
            </a:pPr>
            <a:endParaRPr sz="400"/>
          </a:p>
          <a:p>
            <a:pPr marL="228600" lvl="0" indent="-228600" algn="l" rtl="0">
              <a:lnSpc>
                <a:spcPct val="90000"/>
              </a:lnSpc>
              <a:spcBef>
                <a:spcPts val="1000"/>
              </a:spcBef>
              <a:spcAft>
                <a:spcPts val="0"/>
              </a:spcAft>
              <a:buClr>
                <a:schemeClr val="dk1"/>
              </a:buClr>
              <a:buSzPct val="100000"/>
              <a:buChar char="•"/>
            </a:pPr>
            <a:r>
              <a:rPr lang="en-US" sz="3000">
                <a:latin typeface="Bell MT"/>
                <a:ea typeface="Bell MT"/>
                <a:cs typeface="Bell MT"/>
                <a:sym typeface="Bell MT"/>
              </a:rPr>
              <a:t>How is the Annual Evaluation of the Parent and Family Engagement policy conducted?</a:t>
            </a:r>
            <a:endParaRPr/>
          </a:p>
          <a:p>
            <a:pPr marL="228600" lvl="0" indent="-228600" algn="l" rtl="0">
              <a:lnSpc>
                <a:spcPct val="90000"/>
              </a:lnSpc>
              <a:spcBef>
                <a:spcPts val="1000"/>
              </a:spcBef>
              <a:spcAft>
                <a:spcPts val="0"/>
              </a:spcAft>
              <a:buClr>
                <a:schemeClr val="dk1"/>
              </a:buClr>
              <a:buSzPct val="100000"/>
              <a:buChar char="•"/>
            </a:pPr>
            <a:r>
              <a:rPr lang="en-US" sz="3000">
                <a:latin typeface="Bell MT"/>
                <a:ea typeface="Bell MT"/>
                <a:cs typeface="Bell MT"/>
                <a:sym typeface="Bell MT"/>
              </a:rPr>
              <a:t>Evaluations need to target 3 key components</a:t>
            </a:r>
            <a:endParaRPr/>
          </a:p>
          <a:p>
            <a:pPr marL="0" lvl="0" indent="0" algn="l" rtl="0">
              <a:lnSpc>
                <a:spcPct val="90000"/>
              </a:lnSpc>
              <a:spcBef>
                <a:spcPts val="1000"/>
              </a:spcBef>
              <a:spcAft>
                <a:spcPts val="0"/>
              </a:spcAft>
              <a:buClr>
                <a:schemeClr val="dk1"/>
              </a:buClr>
              <a:buSzPct val="100000"/>
              <a:buNone/>
            </a:pPr>
            <a:r>
              <a:rPr lang="en-US" sz="3000">
                <a:latin typeface="Bell MT"/>
                <a:ea typeface="Bell MT"/>
                <a:cs typeface="Bell MT"/>
                <a:sym typeface="Bell MT"/>
              </a:rPr>
              <a:t>	1. Barriers</a:t>
            </a:r>
            <a:endParaRPr/>
          </a:p>
          <a:p>
            <a:pPr marL="914400" lvl="2" indent="0" algn="l" rtl="0">
              <a:lnSpc>
                <a:spcPct val="90000"/>
              </a:lnSpc>
              <a:spcBef>
                <a:spcPts val="500"/>
              </a:spcBef>
              <a:spcAft>
                <a:spcPts val="0"/>
              </a:spcAft>
              <a:buClr>
                <a:schemeClr val="dk1"/>
              </a:buClr>
              <a:buSzPct val="100000"/>
              <a:buNone/>
            </a:pPr>
            <a:r>
              <a:rPr lang="en-US" sz="2600">
                <a:latin typeface="Bell MT"/>
                <a:ea typeface="Bell MT"/>
                <a:cs typeface="Bell MT"/>
                <a:sym typeface="Bell MT"/>
              </a:rPr>
              <a:t>2. Ability to assist learning</a:t>
            </a:r>
            <a:endParaRPr/>
          </a:p>
          <a:p>
            <a:pPr marL="0" lvl="0" indent="0" algn="l" rtl="0">
              <a:lnSpc>
                <a:spcPct val="90000"/>
              </a:lnSpc>
              <a:spcBef>
                <a:spcPts val="1000"/>
              </a:spcBef>
              <a:spcAft>
                <a:spcPts val="0"/>
              </a:spcAft>
              <a:buClr>
                <a:schemeClr val="dk1"/>
              </a:buClr>
              <a:buSzPct val="100000"/>
              <a:buNone/>
            </a:pPr>
            <a:r>
              <a:rPr lang="en-US" sz="3000">
                <a:latin typeface="Bell MT"/>
                <a:ea typeface="Bell MT"/>
                <a:cs typeface="Bell MT"/>
                <a:sym typeface="Bell MT"/>
              </a:rPr>
              <a:t>	3. Successful interactions</a:t>
            </a:r>
            <a:endParaRPr/>
          </a:p>
          <a:p>
            <a:pPr marL="228600" lvl="0" indent="-228600" algn="l" rtl="0">
              <a:lnSpc>
                <a:spcPct val="90000"/>
              </a:lnSpc>
              <a:spcBef>
                <a:spcPts val="1000"/>
              </a:spcBef>
              <a:spcAft>
                <a:spcPts val="0"/>
              </a:spcAft>
              <a:buClr>
                <a:schemeClr val="dk1"/>
              </a:buClr>
              <a:buSzPct val="100000"/>
              <a:buNone/>
            </a:pPr>
            <a:endParaRPr sz="300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Char char="•"/>
            </a:pPr>
            <a:r>
              <a:rPr lang="en-US" sz="3000">
                <a:latin typeface="Bell MT"/>
                <a:ea typeface="Bell MT"/>
                <a:cs typeface="Bell MT"/>
                <a:sym typeface="Bell MT"/>
              </a:rPr>
              <a:t>How can I be involved in all of these things I’m learning about?</a:t>
            </a:r>
            <a:endParaRPr/>
          </a:p>
          <a:p>
            <a:pPr marL="228600" lvl="0" indent="-22860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1752600" y="533400"/>
            <a:ext cx="61722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Bell MT"/>
              <a:buNone/>
            </a:pPr>
            <a:r>
              <a:rPr lang="en-US" sz="3200">
                <a:latin typeface="Bell MT"/>
                <a:ea typeface="Bell MT"/>
                <a:cs typeface="Bell MT"/>
                <a:sym typeface="Bell MT"/>
              </a:rPr>
              <a:t>WHAT DOES IT MEAN TO BE A TITLE I SCHOOL?</a:t>
            </a:r>
            <a:endParaRPr sz="3200">
              <a:latin typeface="Bell MT"/>
              <a:ea typeface="Bell MT"/>
              <a:cs typeface="Bell MT"/>
              <a:sym typeface="Bell MT"/>
            </a:endParaRPr>
          </a:p>
        </p:txBody>
      </p:sp>
      <p:sp>
        <p:nvSpPr>
          <p:cNvPr id="179" name="Google Shape;179;p23"/>
          <p:cNvSpPr txBox="1">
            <a:spLocks noGrp="1"/>
          </p:cNvSpPr>
          <p:nvPr>
            <p:ph type="body" idx="1"/>
          </p:nvPr>
        </p:nvSpPr>
        <p:spPr>
          <a:xfrm>
            <a:off x="457200" y="1676400"/>
            <a:ext cx="8305800" cy="4800600"/>
          </a:xfrm>
          <a:prstGeom prst="rect">
            <a:avLst/>
          </a:prstGeom>
          <a:noFill/>
          <a:ln>
            <a:noFill/>
          </a:ln>
        </p:spPr>
        <p:txBody>
          <a:bodyPr spcFirstLastPara="1" wrap="square" lIns="91425" tIns="45700" rIns="91425" bIns="45700" anchor="t" anchorCtr="0">
            <a:normAutofit fontScale="85000" lnSpcReduction="20000"/>
          </a:bodyPr>
          <a:lstStyle/>
          <a:p>
            <a:pPr marL="228600" lvl="0" indent="-216217" algn="l" rtl="0">
              <a:lnSpc>
                <a:spcPct val="90000"/>
              </a:lnSpc>
              <a:spcBef>
                <a:spcPts val="0"/>
              </a:spcBef>
              <a:spcAft>
                <a:spcPts val="0"/>
              </a:spcAft>
              <a:buClr>
                <a:schemeClr val="dk1"/>
              </a:buClr>
              <a:buSzPct val="100000"/>
              <a:buChar char="•"/>
            </a:pPr>
            <a:r>
              <a:rPr lang="en-US" sz="2600">
                <a:latin typeface="Bell MT"/>
                <a:ea typeface="Bell MT"/>
                <a:cs typeface="Bell MT"/>
                <a:sym typeface="Bell MT"/>
              </a:rPr>
              <a:t>Being a Title I school means receiving federal funding (Title I dollars) to </a:t>
            </a:r>
            <a:r>
              <a:rPr lang="en-US" sz="2600" u="sng">
                <a:latin typeface="Bell MT"/>
                <a:ea typeface="Bell MT"/>
                <a:cs typeface="Bell MT"/>
                <a:sym typeface="Bell MT"/>
              </a:rPr>
              <a:t>supplement</a:t>
            </a:r>
            <a:r>
              <a:rPr lang="en-US" sz="2600">
                <a:latin typeface="Bell MT"/>
                <a:ea typeface="Bell MT"/>
                <a:cs typeface="Bell MT"/>
                <a:sym typeface="Bell MT"/>
              </a:rPr>
              <a:t> the school’s existing programs.  These dollars are used for…</a:t>
            </a:r>
            <a:endParaRPr/>
          </a:p>
          <a:p>
            <a:pPr marL="685800" lvl="1" indent="-216217" algn="l" rtl="0">
              <a:lnSpc>
                <a:spcPct val="90000"/>
              </a:lnSpc>
              <a:spcBef>
                <a:spcPts val="500"/>
              </a:spcBef>
              <a:spcAft>
                <a:spcPts val="0"/>
              </a:spcAft>
              <a:buClr>
                <a:schemeClr val="dk1"/>
              </a:buClr>
              <a:buSzPct val="100000"/>
              <a:buChar char="•"/>
            </a:pPr>
            <a:r>
              <a:rPr lang="en-US" sz="2600">
                <a:latin typeface="Bell MT"/>
                <a:ea typeface="Bell MT"/>
                <a:cs typeface="Bell MT"/>
                <a:sym typeface="Bell MT"/>
              </a:rPr>
              <a:t>Identifying students experiencing academic difficulties and providing timely assistance to help these students meet the State’s challenging content standards.</a:t>
            </a:r>
            <a:endParaRPr/>
          </a:p>
          <a:p>
            <a:pPr marL="685800" lvl="1" indent="-216217" algn="l" rtl="0">
              <a:lnSpc>
                <a:spcPct val="90000"/>
              </a:lnSpc>
              <a:spcBef>
                <a:spcPts val="500"/>
              </a:spcBef>
              <a:spcAft>
                <a:spcPts val="0"/>
              </a:spcAft>
              <a:buClr>
                <a:schemeClr val="dk1"/>
              </a:buClr>
              <a:buSzPct val="100000"/>
              <a:buChar char="•"/>
            </a:pPr>
            <a:r>
              <a:rPr lang="en-US" sz="2600">
                <a:latin typeface="Bell MT"/>
                <a:ea typeface="Bell MT"/>
                <a:cs typeface="Bell MT"/>
                <a:sym typeface="Bell MT"/>
              </a:rPr>
              <a:t>Purchasing supplemental staff/programs/materials/supplies</a:t>
            </a:r>
            <a:endParaRPr/>
          </a:p>
          <a:p>
            <a:pPr marL="685800" lvl="1" indent="-216217" algn="l" rtl="0">
              <a:lnSpc>
                <a:spcPct val="90000"/>
              </a:lnSpc>
              <a:spcBef>
                <a:spcPts val="500"/>
              </a:spcBef>
              <a:spcAft>
                <a:spcPts val="0"/>
              </a:spcAft>
              <a:buClr>
                <a:schemeClr val="dk1"/>
              </a:buClr>
              <a:buSzPct val="100000"/>
              <a:buChar char="•"/>
            </a:pPr>
            <a:r>
              <a:rPr lang="en-US" sz="2600">
                <a:latin typeface="Bell MT"/>
                <a:ea typeface="Bell MT"/>
                <a:cs typeface="Bell MT"/>
                <a:sym typeface="Bell MT"/>
              </a:rPr>
              <a:t>Conducting parent and family engagement meetings/trainings/activities</a:t>
            </a:r>
            <a:endParaRPr/>
          </a:p>
          <a:p>
            <a:pPr marL="457200" lvl="1" indent="0" algn="l" rtl="0">
              <a:lnSpc>
                <a:spcPct val="90000"/>
              </a:lnSpc>
              <a:spcBef>
                <a:spcPts val="500"/>
              </a:spcBef>
              <a:spcAft>
                <a:spcPts val="0"/>
              </a:spcAft>
              <a:buClr>
                <a:schemeClr val="dk1"/>
              </a:buClr>
              <a:buSzPct val="100000"/>
              <a:buNone/>
            </a:pPr>
            <a:endParaRPr sz="2600">
              <a:latin typeface="Bell MT"/>
              <a:ea typeface="Bell MT"/>
              <a:cs typeface="Bell MT"/>
              <a:sym typeface="Bell MT"/>
            </a:endParaRPr>
          </a:p>
          <a:p>
            <a:pPr marL="685800" lvl="1" indent="-228600" algn="l" rtl="0">
              <a:lnSpc>
                <a:spcPct val="90000"/>
              </a:lnSpc>
              <a:spcBef>
                <a:spcPts val="500"/>
              </a:spcBef>
              <a:spcAft>
                <a:spcPts val="0"/>
              </a:spcAft>
              <a:buClr>
                <a:schemeClr val="dk1"/>
              </a:buClr>
              <a:buSzPct val="100000"/>
              <a:buNone/>
            </a:pPr>
            <a:endParaRPr sz="2600">
              <a:latin typeface="Bell MT"/>
              <a:ea typeface="Bell MT"/>
              <a:cs typeface="Bell MT"/>
              <a:sym typeface="Bell MT"/>
            </a:endParaRPr>
          </a:p>
          <a:p>
            <a:pPr marL="228600" lvl="0" indent="-216217" algn="l" rtl="0">
              <a:lnSpc>
                <a:spcPct val="90000"/>
              </a:lnSpc>
              <a:spcBef>
                <a:spcPts val="1000"/>
              </a:spcBef>
              <a:spcAft>
                <a:spcPts val="0"/>
              </a:spcAft>
              <a:buClr>
                <a:schemeClr val="dk1"/>
              </a:buClr>
              <a:buSzPct val="100000"/>
              <a:buChar char="•"/>
            </a:pPr>
            <a:r>
              <a:rPr lang="en-US" sz="2600">
                <a:latin typeface="Bell MT"/>
                <a:ea typeface="Bell MT"/>
                <a:cs typeface="Bell MT"/>
                <a:sym typeface="Bell MT"/>
              </a:rPr>
              <a:t>Being a Title I school also means parent and family involvement and knowing their rights under ESSA.  </a:t>
            </a:r>
            <a:endParaRPr/>
          </a:p>
          <a:p>
            <a:pPr marL="228600" lvl="0" indent="-75882" algn="l" rtl="0">
              <a:lnSpc>
                <a:spcPct val="90000"/>
              </a:lnSpc>
              <a:spcBef>
                <a:spcPts val="1000"/>
              </a:spcBef>
              <a:spcAft>
                <a:spcPts val="0"/>
              </a:spcAft>
              <a:buClr>
                <a:schemeClr val="dk1"/>
              </a:buClr>
              <a:buSzPct val="100000"/>
              <a:buNone/>
            </a:pPr>
            <a:endParaRPr sz="260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None/>
            </a:pPr>
            <a:endParaRPr sz="2200"/>
          </a:p>
          <a:p>
            <a:pPr marL="228600" lvl="0" indent="-228600" algn="l" rtl="0">
              <a:lnSpc>
                <a:spcPct val="90000"/>
              </a:lnSpc>
              <a:spcBef>
                <a:spcPts val="1000"/>
              </a:spcBef>
              <a:spcAft>
                <a:spcPts val="0"/>
              </a:spcAft>
              <a:buClr>
                <a:schemeClr val="dk1"/>
              </a:buClr>
              <a:buSzPct val="100000"/>
              <a:buNone/>
            </a:pP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4"/>
          <p:cNvSpPr txBox="1">
            <a:spLocks noGrp="1"/>
          </p:cNvSpPr>
          <p:nvPr>
            <p:ph type="title"/>
          </p:nvPr>
        </p:nvSpPr>
        <p:spPr>
          <a:xfrm>
            <a:off x="1676400" y="609600"/>
            <a:ext cx="61722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Bell MT"/>
              <a:buNone/>
            </a:pPr>
            <a:r>
              <a:rPr lang="en-US" sz="3200">
                <a:latin typeface="Bell MT"/>
                <a:ea typeface="Bell MT"/>
                <a:cs typeface="Bell MT"/>
                <a:sym typeface="Bell MT"/>
              </a:rPr>
              <a:t>WHAT IS THE 1% SET-ASIDE AND HOW ARE PARENTS INVOLVED?</a:t>
            </a:r>
            <a:endParaRPr sz="3200">
              <a:latin typeface="Bell MT"/>
              <a:ea typeface="Bell MT"/>
              <a:cs typeface="Bell MT"/>
              <a:sym typeface="Bell MT"/>
            </a:endParaRPr>
          </a:p>
        </p:txBody>
      </p:sp>
      <p:sp>
        <p:nvSpPr>
          <p:cNvPr id="186" name="Google Shape;186;p24"/>
          <p:cNvSpPr txBox="1">
            <a:spLocks noGrp="1"/>
          </p:cNvSpPr>
          <p:nvPr>
            <p:ph type="body" idx="1"/>
          </p:nvPr>
        </p:nvSpPr>
        <p:spPr>
          <a:xfrm>
            <a:off x="457200" y="1752600"/>
            <a:ext cx="8382000" cy="464820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sz="2400">
                <a:latin typeface="Bell MT"/>
                <a:ea typeface="Bell MT"/>
                <a:cs typeface="Bell MT"/>
                <a:sym typeface="Bell MT"/>
              </a:rPr>
              <a:t>Any LEA with a Title I Allocation exceeding $500,000 is required by law to set aside 1% of its Title I allocation for parent and family engagement. </a:t>
            </a:r>
            <a:endParaRPr/>
          </a:p>
          <a:p>
            <a:pPr marL="228600" lvl="0" indent="-228600" algn="l" rtl="0">
              <a:lnSpc>
                <a:spcPct val="90000"/>
              </a:lnSpc>
              <a:spcBef>
                <a:spcPts val="1000"/>
              </a:spcBef>
              <a:spcAft>
                <a:spcPts val="0"/>
              </a:spcAft>
              <a:buClr>
                <a:schemeClr val="dk1"/>
              </a:buClr>
              <a:buSzPct val="100000"/>
              <a:buNone/>
            </a:pPr>
            <a:endParaRPr sz="240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Char char="•"/>
            </a:pPr>
            <a:r>
              <a:rPr lang="en-US" sz="2400">
                <a:latin typeface="Bell MT"/>
                <a:ea typeface="Bell MT"/>
                <a:cs typeface="Bell MT"/>
                <a:sym typeface="Bell MT"/>
              </a:rPr>
              <a:t>Of that 1%, 10% may be reserved at the LEA for system-wide initiatives related to parent and family engagement.  The remaining 90% must be allocated to all Title I schools in the LEA.  Therefore each Title I school receives its portion of the 90% to implement school-level parent and family engagement with clear expectations and objectives for meaningful involvement. </a:t>
            </a:r>
            <a:endParaRPr/>
          </a:p>
          <a:p>
            <a:pPr marL="228600" lvl="0" indent="-228600" algn="l" rtl="0">
              <a:lnSpc>
                <a:spcPct val="90000"/>
              </a:lnSpc>
              <a:spcBef>
                <a:spcPts val="1000"/>
              </a:spcBef>
              <a:spcAft>
                <a:spcPts val="0"/>
              </a:spcAft>
              <a:buClr>
                <a:schemeClr val="dk1"/>
              </a:buClr>
              <a:buSzPct val="100000"/>
              <a:buNone/>
            </a:pPr>
            <a:endParaRPr sz="240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Char char="•"/>
            </a:pPr>
            <a:r>
              <a:rPr lang="en-US" sz="2400">
                <a:latin typeface="Bell MT"/>
                <a:ea typeface="Bell MT"/>
                <a:cs typeface="Bell MT"/>
                <a:sym typeface="Bell MT"/>
              </a:rPr>
              <a:t>You, as Title I parents, have the right to be involved in how this money is spent.</a:t>
            </a:r>
            <a:endParaRPr/>
          </a:p>
          <a:p>
            <a:pPr marL="228600" lvl="0" indent="-228600" algn="l" rtl="0">
              <a:lnSpc>
                <a:spcPct val="90000"/>
              </a:lnSpc>
              <a:spcBef>
                <a:spcPts val="1000"/>
              </a:spcBef>
              <a:spcAft>
                <a:spcPts val="0"/>
              </a:spcAft>
              <a:buClr>
                <a:schemeClr val="dk1"/>
              </a:buClr>
              <a:buSzPct val="100000"/>
              <a:buNone/>
            </a:pPr>
            <a:endParaRPr sz="2200"/>
          </a:p>
          <a:p>
            <a:pPr marL="228600" lvl="0" indent="-228600" algn="l" rtl="0">
              <a:lnSpc>
                <a:spcPct val="90000"/>
              </a:lnSpc>
              <a:spcBef>
                <a:spcPts val="1000"/>
              </a:spcBef>
              <a:spcAft>
                <a:spcPts val="0"/>
              </a:spcAft>
              <a:buClr>
                <a:schemeClr val="dk1"/>
              </a:buClr>
              <a:buSzPct val="100000"/>
              <a:buNone/>
            </a:pP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1600200" y="510746"/>
            <a:ext cx="61722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Bell MT"/>
              <a:buNone/>
            </a:pPr>
            <a:r>
              <a:rPr lang="en-US" sz="3200">
                <a:latin typeface="Bell MT"/>
                <a:ea typeface="Bell MT"/>
                <a:cs typeface="Bell MT"/>
                <a:sym typeface="Bell MT"/>
              </a:rPr>
              <a:t>WHAT IS THE LEA CONSOLIDATED PLAN?</a:t>
            </a:r>
            <a:endParaRPr sz="3200">
              <a:latin typeface="Bell MT"/>
              <a:ea typeface="Bell MT"/>
              <a:cs typeface="Bell MT"/>
              <a:sym typeface="Bell MT"/>
            </a:endParaRPr>
          </a:p>
        </p:txBody>
      </p:sp>
      <p:sp>
        <p:nvSpPr>
          <p:cNvPr id="193" name="Google Shape;193;p25"/>
          <p:cNvSpPr txBox="1">
            <a:spLocks noGrp="1"/>
          </p:cNvSpPr>
          <p:nvPr>
            <p:ph type="body" idx="1"/>
          </p:nvPr>
        </p:nvSpPr>
        <p:spPr>
          <a:xfrm>
            <a:off x="457200" y="1676400"/>
            <a:ext cx="8382000" cy="49530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latin typeface="Bell MT"/>
                <a:ea typeface="Bell MT"/>
                <a:cs typeface="Bell MT"/>
                <a:sym typeface="Bell MT"/>
              </a:rPr>
              <a:t>The LEA Title I Consolidated Plan addresses how the LEA will use Title I funds throughout the school system .  Topics include:</a:t>
            </a:r>
            <a:endParaRPr/>
          </a:p>
          <a:p>
            <a:pPr marL="685800" lvl="1" indent="-228600" algn="l" rtl="0">
              <a:lnSpc>
                <a:spcPct val="90000"/>
              </a:lnSpc>
              <a:spcBef>
                <a:spcPts val="500"/>
              </a:spcBef>
              <a:spcAft>
                <a:spcPts val="0"/>
              </a:spcAft>
              <a:buClr>
                <a:schemeClr val="dk1"/>
              </a:buClr>
              <a:buSzPts val="2400"/>
              <a:buChar char="•"/>
            </a:pPr>
            <a:r>
              <a:rPr lang="en-US" sz="2400">
                <a:latin typeface="Bell MT"/>
                <a:ea typeface="Bell MT"/>
                <a:cs typeface="Bell MT"/>
                <a:sym typeface="Bell MT"/>
              </a:rPr>
              <a:t>Student academic assessments </a:t>
            </a:r>
            <a:endParaRPr/>
          </a:p>
          <a:p>
            <a:pPr marL="685800" lvl="1" indent="-228600" algn="l" rtl="0">
              <a:lnSpc>
                <a:spcPct val="90000"/>
              </a:lnSpc>
              <a:spcBef>
                <a:spcPts val="500"/>
              </a:spcBef>
              <a:spcAft>
                <a:spcPts val="0"/>
              </a:spcAft>
              <a:buClr>
                <a:schemeClr val="dk1"/>
              </a:buClr>
              <a:buSzPts val="2400"/>
              <a:buChar char="•"/>
            </a:pPr>
            <a:r>
              <a:rPr lang="en-US" sz="2400">
                <a:latin typeface="Bell MT"/>
                <a:ea typeface="Bell MT"/>
                <a:cs typeface="Bell MT"/>
                <a:sym typeface="Bell MT"/>
              </a:rPr>
              <a:t>Additional assistance provided struggling students</a:t>
            </a:r>
            <a:endParaRPr/>
          </a:p>
          <a:p>
            <a:pPr marL="685800" lvl="1" indent="-228600" algn="l" rtl="0">
              <a:lnSpc>
                <a:spcPct val="90000"/>
              </a:lnSpc>
              <a:spcBef>
                <a:spcPts val="500"/>
              </a:spcBef>
              <a:spcAft>
                <a:spcPts val="0"/>
              </a:spcAft>
              <a:buClr>
                <a:schemeClr val="dk1"/>
              </a:buClr>
              <a:buSzPts val="2400"/>
              <a:buChar char="•"/>
            </a:pPr>
            <a:r>
              <a:rPr lang="en-US" sz="2400">
                <a:latin typeface="Bell MT"/>
                <a:ea typeface="Bell MT"/>
                <a:cs typeface="Bell MT"/>
                <a:sym typeface="Bell MT"/>
              </a:rPr>
              <a:t>Coordination and integration of federal funds and programs</a:t>
            </a:r>
            <a:endParaRPr/>
          </a:p>
          <a:p>
            <a:pPr marL="685800" lvl="1" indent="-228600" algn="l" rtl="0">
              <a:lnSpc>
                <a:spcPct val="90000"/>
              </a:lnSpc>
              <a:spcBef>
                <a:spcPts val="500"/>
              </a:spcBef>
              <a:spcAft>
                <a:spcPts val="0"/>
              </a:spcAft>
              <a:buClr>
                <a:schemeClr val="dk1"/>
              </a:buClr>
              <a:buSzPts val="2400"/>
              <a:buChar char="•"/>
            </a:pPr>
            <a:r>
              <a:rPr lang="en-US" sz="2400">
                <a:latin typeface="Bell MT"/>
                <a:ea typeface="Bell MT"/>
                <a:cs typeface="Bell MT"/>
                <a:sym typeface="Bell MT"/>
              </a:rPr>
              <a:t>School programs including Migrant, Pre-School, EL, and Homeless, as applicable.</a:t>
            </a:r>
            <a:endParaRPr/>
          </a:p>
          <a:p>
            <a:pPr marL="685800" lvl="1" indent="-228600" algn="l" rtl="0">
              <a:lnSpc>
                <a:spcPct val="90000"/>
              </a:lnSpc>
              <a:spcBef>
                <a:spcPts val="500"/>
              </a:spcBef>
              <a:spcAft>
                <a:spcPts val="0"/>
              </a:spcAft>
              <a:buClr>
                <a:schemeClr val="dk1"/>
              </a:buClr>
              <a:buSzPts val="2400"/>
              <a:buChar char="•"/>
            </a:pPr>
            <a:r>
              <a:rPr lang="en-US" sz="2400">
                <a:latin typeface="Bell MT"/>
                <a:ea typeface="Bell MT"/>
                <a:cs typeface="Bell MT"/>
                <a:sym typeface="Bell MT"/>
              </a:rPr>
              <a:t>Parent and Family Engagement Strategies, which is included in the Parent and Family Engagement Policy. </a:t>
            </a:r>
            <a:endParaRPr/>
          </a:p>
          <a:p>
            <a:pPr marL="685800" lvl="1" indent="-228600" algn="l" rtl="0">
              <a:lnSpc>
                <a:spcPct val="90000"/>
              </a:lnSpc>
              <a:spcBef>
                <a:spcPts val="500"/>
              </a:spcBef>
              <a:spcAft>
                <a:spcPts val="0"/>
              </a:spcAft>
              <a:buClr>
                <a:schemeClr val="dk1"/>
              </a:buClr>
              <a:buSzPts val="2400"/>
              <a:buNone/>
            </a:pPr>
            <a:endParaRPr sz="2400">
              <a:latin typeface="Bell MT"/>
              <a:ea typeface="Bell MT"/>
              <a:cs typeface="Bell MT"/>
              <a:sym typeface="Bell MT"/>
            </a:endParaRPr>
          </a:p>
          <a:p>
            <a:pPr marL="228600" lvl="0" indent="-228600" algn="l" rtl="0">
              <a:lnSpc>
                <a:spcPct val="90000"/>
              </a:lnSpc>
              <a:spcBef>
                <a:spcPts val="1000"/>
              </a:spcBef>
              <a:spcAft>
                <a:spcPts val="0"/>
              </a:spcAft>
              <a:buClr>
                <a:schemeClr val="dk1"/>
              </a:buClr>
              <a:buSzPts val="2400"/>
              <a:buChar char="•"/>
            </a:pPr>
            <a:r>
              <a:rPr lang="en-US" sz="2400">
                <a:latin typeface="Bell MT"/>
                <a:ea typeface="Bell MT"/>
                <a:cs typeface="Bell MT"/>
                <a:sym typeface="Bell MT"/>
              </a:rPr>
              <a:t>You, as a Title I Parent, have a right to be involved in the development of the LEA Title I Consolidated Plan</a:t>
            </a:r>
            <a:endParaRPr/>
          </a:p>
          <a:p>
            <a:pPr marL="228600" lvl="0" indent="-228600" algn="l" rtl="0">
              <a:lnSpc>
                <a:spcPct val="90000"/>
              </a:lnSpc>
              <a:spcBef>
                <a:spcPts val="1000"/>
              </a:spcBef>
              <a:spcAft>
                <a:spcPts val="0"/>
              </a:spcAft>
              <a:buClr>
                <a:schemeClr val="dk1"/>
              </a:buClr>
              <a:buSzPts val="2200"/>
              <a:buNone/>
            </a:pPr>
            <a:endParaRPr sz="2200"/>
          </a:p>
          <a:p>
            <a:pPr marL="228600" lvl="0" indent="-228600" algn="l" rtl="0">
              <a:lnSpc>
                <a:spcPct val="90000"/>
              </a:lnSpc>
              <a:spcBef>
                <a:spcPts val="1000"/>
              </a:spcBef>
              <a:spcAft>
                <a:spcPts val="0"/>
              </a:spcAft>
              <a:buClr>
                <a:schemeClr val="dk1"/>
              </a:buClr>
              <a:buSzPts val="2200"/>
              <a:buNone/>
            </a:pP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txBox="1">
            <a:spLocks noGrp="1"/>
          </p:cNvSpPr>
          <p:nvPr>
            <p:ph type="title"/>
          </p:nvPr>
        </p:nvSpPr>
        <p:spPr>
          <a:xfrm>
            <a:off x="1676400" y="663146"/>
            <a:ext cx="61722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Bell MT"/>
              <a:buNone/>
            </a:pPr>
            <a:r>
              <a:rPr lang="en-US" sz="2800">
                <a:latin typeface="Bell MT"/>
                <a:ea typeface="Bell MT"/>
                <a:cs typeface="Bell MT"/>
                <a:sym typeface="Bell MT"/>
              </a:rPr>
              <a:t>WHAT IS THE LEA PARENT AND FAMILY ENGAGEMENT PLAN?</a:t>
            </a:r>
            <a:endParaRPr sz="2800">
              <a:latin typeface="Bell MT"/>
              <a:ea typeface="Bell MT"/>
              <a:cs typeface="Bell MT"/>
              <a:sym typeface="Bell MT"/>
            </a:endParaRPr>
          </a:p>
        </p:txBody>
      </p:sp>
      <p:sp>
        <p:nvSpPr>
          <p:cNvPr id="200" name="Google Shape;200;p26"/>
          <p:cNvSpPr txBox="1">
            <a:spLocks noGrp="1"/>
          </p:cNvSpPr>
          <p:nvPr>
            <p:ph type="body" idx="1"/>
          </p:nvPr>
        </p:nvSpPr>
        <p:spPr>
          <a:xfrm>
            <a:off x="457200" y="1828800"/>
            <a:ext cx="8382000" cy="48006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en-US" sz="2400">
                <a:latin typeface="Bell MT"/>
                <a:ea typeface="Bell MT"/>
                <a:cs typeface="Bell MT"/>
                <a:sym typeface="Bell MT"/>
              </a:rPr>
              <a:t>This plan addresses how the LEA will implement the parent and family engagement requirements of Every Student Succeeds Act</a:t>
            </a:r>
            <a:r>
              <a:rPr lang="en-US" sz="2400" i="1">
                <a:latin typeface="Bell MT"/>
                <a:ea typeface="Bell MT"/>
                <a:cs typeface="Bell MT"/>
                <a:sym typeface="Bell MT"/>
              </a:rPr>
              <a:t>.  </a:t>
            </a:r>
            <a:r>
              <a:rPr lang="en-US" sz="2400">
                <a:latin typeface="Bell MT"/>
                <a:ea typeface="Bell MT"/>
                <a:cs typeface="Bell MT"/>
                <a:sym typeface="Bell MT"/>
              </a:rPr>
              <a:t>It includes…</a:t>
            </a:r>
            <a:endParaRPr/>
          </a:p>
          <a:p>
            <a:pPr marL="228600" lvl="0" indent="-76200" algn="l" rtl="0">
              <a:lnSpc>
                <a:spcPct val="90000"/>
              </a:lnSpc>
              <a:spcBef>
                <a:spcPts val="1000"/>
              </a:spcBef>
              <a:spcAft>
                <a:spcPts val="0"/>
              </a:spcAft>
              <a:buClr>
                <a:schemeClr val="dk1"/>
              </a:buClr>
              <a:buSzPts val="2400"/>
              <a:buNone/>
            </a:pPr>
            <a:endParaRPr sz="2400" i="1">
              <a:latin typeface="Bell MT"/>
              <a:ea typeface="Bell MT"/>
              <a:cs typeface="Bell MT"/>
              <a:sym typeface="Bell MT"/>
            </a:endParaRPr>
          </a:p>
          <a:p>
            <a:pPr marL="685800" lvl="1" indent="-228600" algn="l" rtl="0">
              <a:lnSpc>
                <a:spcPct val="90000"/>
              </a:lnSpc>
              <a:spcBef>
                <a:spcPts val="500"/>
              </a:spcBef>
              <a:spcAft>
                <a:spcPts val="0"/>
              </a:spcAft>
              <a:buClr>
                <a:schemeClr val="dk1"/>
              </a:buClr>
              <a:buSzPts val="2400"/>
              <a:buChar char="•"/>
            </a:pPr>
            <a:r>
              <a:rPr lang="en-US" sz="2400">
                <a:latin typeface="Bell MT"/>
                <a:ea typeface="Bell MT"/>
                <a:cs typeface="Bell MT"/>
                <a:sym typeface="Bell MT"/>
              </a:rPr>
              <a:t>The LEA’s expectations for parents and families</a:t>
            </a:r>
            <a:endParaRPr/>
          </a:p>
          <a:p>
            <a:pPr marL="685800" lvl="1" indent="-228600" algn="l" rtl="0">
              <a:lnSpc>
                <a:spcPct val="90000"/>
              </a:lnSpc>
              <a:spcBef>
                <a:spcPts val="500"/>
              </a:spcBef>
              <a:spcAft>
                <a:spcPts val="0"/>
              </a:spcAft>
              <a:buClr>
                <a:schemeClr val="dk1"/>
              </a:buClr>
              <a:buSzPts val="2400"/>
              <a:buNone/>
            </a:pPr>
            <a:endParaRPr sz="2400">
              <a:latin typeface="Bell MT"/>
              <a:ea typeface="Bell MT"/>
              <a:cs typeface="Bell MT"/>
              <a:sym typeface="Bell MT"/>
            </a:endParaRPr>
          </a:p>
          <a:p>
            <a:pPr marL="685800" lvl="1" indent="-228600" algn="l" rtl="0">
              <a:lnSpc>
                <a:spcPct val="90000"/>
              </a:lnSpc>
              <a:spcBef>
                <a:spcPts val="500"/>
              </a:spcBef>
              <a:spcAft>
                <a:spcPts val="0"/>
              </a:spcAft>
              <a:buClr>
                <a:schemeClr val="dk1"/>
              </a:buClr>
              <a:buSzPts val="2400"/>
              <a:buChar char="•"/>
            </a:pPr>
            <a:r>
              <a:rPr lang="en-US" sz="2400">
                <a:latin typeface="Bell MT"/>
                <a:ea typeface="Bell MT"/>
                <a:cs typeface="Bell MT"/>
                <a:sym typeface="Bell MT"/>
              </a:rPr>
              <a:t>How the LEA will involve parents in decision-making</a:t>
            </a:r>
            <a:endParaRPr/>
          </a:p>
          <a:p>
            <a:pPr marL="685800" lvl="1" indent="-228600" algn="l" rtl="0">
              <a:lnSpc>
                <a:spcPct val="90000"/>
              </a:lnSpc>
              <a:spcBef>
                <a:spcPts val="500"/>
              </a:spcBef>
              <a:spcAft>
                <a:spcPts val="0"/>
              </a:spcAft>
              <a:buClr>
                <a:schemeClr val="dk1"/>
              </a:buClr>
              <a:buSzPts val="2400"/>
              <a:buNone/>
            </a:pPr>
            <a:endParaRPr sz="2400">
              <a:latin typeface="Bell MT"/>
              <a:ea typeface="Bell MT"/>
              <a:cs typeface="Bell MT"/>
              <a:sym typeface="Bell MT"/>
            </a:endParaRPr>
          </a:p>
          <a:p>
            <a:pPr marL="685800" lvl="1" indent="-228600" algn="l" rtl="0">
              <a:lnSpc>
                <a:spcPct val="90000"/>
              </a:lnSpc>
              <a:spcBef>
                <a:spcPts val="500"/>
              </a:spcBef>
              <a:spcAft>
                <a:spcPts val="0"/>
              </a:spcAft>
              <a:buClr>
                <a:schemeClr val="dk1"/>
              </a:buClr>
              <a:buSzPts val="2400"/>
              <a:buChar char="•"/>
            </a:pPr>
            <a:r>
              <a:rPr lang="en-US" sz="2400">
                <a:latin typeface="Bell MT"/>
                <a:ea typeface="Bell MT"/>
                <a:cs typeface="Bell MT"/>
                <a:sym typeface="Bell MT"/>
              </a:rPr>
              <a:t>How the LEA will work to build the schools’ and parents’ capacity for strong parental involvement to improve student academic achievement</a:t>
            </a:r>
            <a:endParaRPr/>
          </a:p>
          <a:p>
            <a:pPr marL="228600" lvl="0" indent="-228600" algn="l" rtl="0">
              <a:lnSpc>
                <a:spcPct val="90000"/>
              </a:lnSpc>
              <a:spcBef>
                <a:spcPts val="1000"/>
              </a:spcBef>
              <a:spcAft>
                <a:spcPts val="0"/>
              </a:spcAft>
              <a:buClr>
                <a:schemeClr val="dk1"/>
              </a:buClr>
              <a:buSzPts val="2400"/>
              <a:buChar char="•"/>
            </a:pPr>
            <a:r>
              <a:rPr lang="en-US" sz="2400">
                <a:latin typeface="Bell MT"/>
                <a:ea typeface="Bell MT"/>
                <a:cs typeface="Bell MT"/>
                <a:sym typeface="Bell MT"/>
              </a:rPr>
              <a:t>You, as Title I parents, have the right to be involved in the development of this plan.</a:t>
            </a:r>
            <a:endParaRPr/>
          </a:p>
          <a:p>
            <a:pPr marL="685800" lvl="1" indent="-228600" algn="l" rtl="0">
              <a:lnSpc>
                <a:spcPct val="90000"/>
              </a:lnSpc>
              <a:spcBef>
                <a:spcPts val="500"/>
              </a:spcBef>
              <a:spcAft>
                <a:spcPts val="0"/>
              </a:spcAft>
              <a:buClr>
                <a:schemeClr val="dk1"/>
              </a:buClr>
              <a:buSzPts val="1800"/>
              <a:buNone/>
            </a:pPr>
            <a:endParaRPr sz="1800"/>
          </a:p>
          <a:p>
            <a:pPr marL="228600" lvl="0" indent="-88900" algn="l" rtl="0">
              <a:lnSpc>
                <a:spcPct val="90000"/>
              </a:lnSpc>
              <a:spcBef>
                <a:spcPts val="1000"/>
              </a:spcBef>
              <a:spcAft>
                <a:spcPts val="0"/>
              </a:spcAft>
              <a:buClr>
                <a:schemeClr val="dk1"/>
              </a:buClr>
              <a:buSzPts val="2200"/>
              <a:buNone/>
            </a:pPr>
            <a:endParaRPr sz="2200"/>
          </a:p>
          <a:p>
            <a:pPr marL="228600" lvl="0" indent="-228600" algn="l" rtl="0">
              <a:lnSpc>
                <a:spcPct val="90000"/>
              </a:lnSpc>
              <a:spcBef>
                <a:spcPts val="1000"/>
              </a:spcBef>
              <a:spcAft>
                <a:spcPts val="0"/>
              </a:spcAft>
              <a:buClr>
                <a:schemeClr val="dk1"/>
              </a:buClr>
              <a:buSzPts val="2200"/>
              <a:buNone/>
            </a:pP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7"/>
          <p:cNvSpPr txBox="1">
            <a:spLocks noGrp="1"/>
          </p:cNvSpPr>
          <p:nvPr>
            <p:ph type="title"/>
          </p:nvPr>
        </p:nvSpPr>
        <p:spPr>
          <a:xfrm>
            <a:off x="2209800" y="685800"/>
            <a:ext cx="4495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Bell MT"/>
              <a:buNone/>
            </a:pPr>
            <a:r>
              <a:rPr lang="en-US" sz="3200">
                <a:latin typeface="Bell MT"/>
                <a:ea typeface="Bell MT"/>
                <a:cs typeface="Bell MT"/>
                <a:sym typeface="Bell MT"/>
              </a:rPr>
              <a:t>WHAT IS A CIP?</a:t>
            </a:r>
            <a:endParaRPr sz="3200">
              <a:latin typeface="Bell MT"/>
              <a:ea typeface="Bell MT"/>
              <a:cs typeface="Bell MT"/>
              <a:sym typeface="Bell MT"/>
            </a:endParaRPr>
          </a:p>
        </p:txBody>
      </p:sp>
      <p:sp>
        <p:nvSpPr>
          <p:cNvPr id="207" name="Google Shape;207;p27"/>
          <p:cNvSpPr txBox="1">
            <a:spLocks noGrp="1"/>
          </p:cNvSpPr>
          <p:nvPr>
            <p:ph type="body" idx="1"/>
          </p:nvPr>
        </p:nvSpPr>
        <p:spPr>
          <a:xfrm>
            <a:off x="609600" y="1676400"/>
            <a:ext cx="8077200" cy="4724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latin typeface="Bell MT"/>
                <a:ea typeface="Bell MT"/>
                <a:cs typeface="Bell MT"/>
                <a:sym typeface="Bell MT"/>
              </a:rPr>
              <a:t>The CIP is your school’s Continuous Improvement Plan and includes:</a:t>
            </a:r>
            <a:endParaRPr/>
          </a:p>
          <a:p>
            <a:pPr marL="685800" lvl="1" indent="-228600" algn="l" rtl="0">
              <a:lnSpc>
                <a:spcPct val="90000"/>
              </a:lnSpc>
              <a:spcBef>
                <a:spcPts val="500"/>
              </a:spcBef>
              <a:spcAft>
                <a:spcPts val="0"/>
              </a:spcAft>
              <a:buClr>
                <a:schemeClr val="dk1"/>
              </a:buClr>
              <a:buSzPts val="2400"/>
              <a:buChar char="•"/>
            </a:pPr>
            <a:r>
              <a:rPr lang="en-US" sz="2400">
                <a:latin typeface="Bell MT"/>
                <a:ea typeface="Bell MT"/>
                <a:cs typeface="Bell MT"/>
                <a:sym typeface="Bell MT"/>
              </a:rPr>
              <a:t>A Needs Assessment and Summary of Data</a:t>
            </a:r>
            <a:endParaRPr/>
          </a:p>
          <a:p>
            <a:pPr marL="685800" lvl="1" indent="-228600" algn="l" rtl="0">
              <a:lnSpc>
                <a:spcPct val="90000"/>
              </a:lnSpc>
              <a:spcBef>
                <a:spcPts val="500"/>
              </a:spcBef>
              <a:spcAft>
                <a:spcPts val="0"/>
              </a:spcAft>
              <a:buClr>
                <a:schemeClr val="dk1"/>
              </a:buClr>
              <a:buSzPts val="2400"/>
              <a:buChar char="•"/>
            </a:pPr>
            <a:r>
              <a:rPr lang="en-US" sz="2400">
                <a:latin typeface="Bell MT"/>
                <a:ea typeface="Bell MT"/>
                <a:cs typeface="Bell MT"/>
                <a:sym typeface="Bell MT"/>
              </a:rPr>
              <a:t>Goals and Strategies to Address Academic Needs of Students</a:t>
            </a:r>
            <a:endParaRPr/>
          </a:p>
          <a:p>
            <a:pPr marL="685800" lvl="1" indent="-228600" algn="l" rtl="0">
              <a:lnSpc>
                <a:spcPct val="90000"/>
              </a:lnSpc>
              <a:spcBef>
                <a:spcPts val="500"/>
              </a:spcBef>
              <a:spcAft>
                <a:spcPts val="0"/>
              </a:spcAft>
              <a:buClr>
                <a:schemeClr val="dk1"/>
              </a:buClr>
              <a:buSzPts val="2400"/>
              <a:buChar char="•"/>
            </a:pPr>
            <a:r>
              <a:rPr lang="en-US" sz="2400">
                <a:latin typeface="Bell MT"/>
                <a:ea typeface="Bell MT"/>
                <a:cs typeface="Bell MT"/>
                <a:sym typeface="Bell MT"/>
              </a:rPr>
              <a:t>Professional Development Needs</a:t>
            </a:r>
            <a:endParaRPr/>
          </a:p>
          <a:p>
            <a:pPr marL="685800" lvl="1" indent="-228600" algn="l" rtl="0">
              <a:lnSpc>
                <a:spcPct val="90000"/>
              </a:lnSpc>
              <a:spcBef>
                <a:spcPts val="500"/>
              </a:spcBef>
              <a:spcAft>
                <a:spcPts val="0"/>
              </a:spcAft>
              <a:buClr>
                <a:schemeClr val="dk1"/>
              </a:buClr>
              <a:buSzPts val="2400"/>
              <a:buChar char="•"/>
            </a:pPr>
            <a:r>
              <a:rPr lang="en-US" sz="2400">
                <a:latin typeface="Bell MT"/>
                <a:ea typeface="Bell MT"/>
                <a:cs typeface="Bell MT"/>
                <a:sym typeface="Bell MT"/>
              </a:rPr>
              <a:t>Coordination of Resources/Comprehensive Budget</a:t>
            </a:r>
            <a:endParaRPr/>
          </a:p>
          <a:p>
            <a:pPr marL="685800" lvl="1" indent="-228600" algn="l" rtl="0">
              <a:lnSpc>
                <a:spcPct val="90000"/>
              </a:lnSpc>
              <a:spcBef>
                <a:spcPts val="500"/>
              </a:spcBef>
              <a:spcAft>
                <a:spcPts val="0"/>
              </a:spcAft>
              <a:buClr>
                <a:schemeClr val="dk1"/>
              </a:buClr>
              <a:buSzPts val="2400"/>
              <a:buChar char="•"/>
            </a:pPr>
            <a:r>
              <a:rPr lang="en-US" sz="2400">
                <a:latin typeface="Bell MT"/>
                <a:ea typeface="Bell MT"/>
                <a:cs typeface="Bell MT"/>
                <a:sym typeface="Bell MT"/>
              </a:rPr>
              <a:t>The School’s Parent and Family Engagement policy.</a:t>
            </a:r>
            <a:endParaRPr/>
          </a:p>
          <a:p>
            <a:pPr marL="685800" lvl="1" indent="-228600" algn="l" rtl="0">
              <a:lnSpc>
                <a:spcPct val="90000"/>
              </a:lnSpc>
              <a:spcBef>
                <a:spcPts val="500"/>
              </a:spcBef>
              <a:spcAft>
                <a:spcPts val="0"/>
              </a:spcAft>
              <a:buClr>
                <a:schemeClr val="dk1"/>
              </a:buClr>
              <a:buSzPts val="2400"/>
              <a:buNone/>
            </a:pPr>
            <a:endParaRPr sz="2400">
              <a:latin typeface="Bell MT"/>
              <a:ea typeface="Bell MT"/>
              <a:cs typeface="Bell MT"/>
              <a:sym typeface="Bell MT"/>
            </a:endParaRPr>
          </a:p>
          <a:p>
            <a:pPr marL="228600" lvl="0" indent="-228600" algn="l" rtl="0">
              <a:lnSpc>
                <a:spcPct val="90000"/>
              </a:lnSpc>
              <a:spcBef>
                <a:spcPts val="1000"/>
              </a:spcBef>
              <a:spcAft>
                <a:spcPts val="0"/>
              </a:spcAft>
              <a:buClr>
                <a:schemeClr val="dk1"/>
              </a:buClr>
              <a:buSzPts val="2400"/>
              <a:buChar char="•"/>
            </a:pPr>
            <a:r>
              <a:rPr lang="en-US" sz="2400">
                <a:latin typeface="Bell MT"/>
                <a:ea typeface="Bell MT"/>
                <a:cs typeface="Bell MT"/>
                <a:sym typeface="Bell MT"/>
              </a:rPr>
              <a:t>You, as Title I parents, have the right to be involved in the development of this plan.</a:t>
            </a:r>
            <a:endParaRPr/>
          </a:p>
          <a:p>
            <a:pPr marL="685800" lvl="1" indent="-228600" algn="l" rtl="0">
              <a:lnSpc>
                <a:spcPct val="90000"/>
              </a:lnSpc>
              <a:spcBef>
                <a:spcPts val="500"/>
              </a:spcBef>
              <a:spcAft>
                <a:spcPts val="0"/>
              </a:spcAft>
              <a:buClr>
                <a:schemeClr val="dk1"/>
              </a:buClr>
              <a:buSzPts val="2200"/>
              <a:buNone/>
            </a:pPr>
            <a:endParaRPr sz="2200"/>
          </a:p>
          <a:p>
            <a:pPr marL="228600" lvl="0" indent="-228600" algn="l" rtl="0">
              <a:lnSpc>
                <a:spcPct val="90000"/>
              </a:lnSpc>
              <a:spcBef>
                <a:spcPts val="1000"/>
              </a:spcBef>
              <a:spcAft>
                <a:spcPts val="0"/>
              </a:spcAft>
              <a:buClr>
                <a:schemeClr val="dk1"/>
              </a:buClr>
              <a:buSzPts val="2200"/>
              <a:buNone/>
            </a:pPr>
            <a:endParaRPr sz="2200"/>
          </a:p>
        </p:txBody>
      </p:sp>
    </p:spTree>
  </p:cSld>
  <p:clrMapOvr>
    <a:masterClrMapping/>
  </p:clrMapOvr>
</p:sld>
</file>

<file path=ppt/theme/theme1.xml><?xml version="1.0" encoding="utf-8"?>
<a:theme xmlns:a="http://schemas.openxmlformats.org/drawingml/2006/main" name="Vapor Trail">
  <a:themeElements>
    <a:clrScheme name="Vapor Trail">
      <a:dk1>
        <a:srgbClr val="000000"/>
      </a:dk1>
      <a:lt1>
        <a:srgbClr val="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1941</Words>
  <Application>Microsoft Office PowerPoint</Application>
  <PresentationFormat>On-screen Show (4:3)</PresentationFormat>
  <Paragraphs>257</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Bell MT</vt:lpstr>
      <vt:lpstr>Vapor Trail</vt:lpstr>
      <vt:lpstr>WELCOME TO  THE ANNUAL MEETING  OF TITLE I PARENTS</vt:lpstr>
      <vt:lpstr>WHY ARE WE HERE?</vt:lpstr>
      <vt:lpstr>WHAT YOU WILL LEARN…</vt:lpstr>
      <vt:lpstr>WHAT YOU WILL LEARN… (CONTINUED)</vt:lpstr>
      <vt:lpstr>WHAT DOES IT MEAN TO BE A TITLE I SCHOOL?</vt:lpstr>
      <vt:lpstr>WHAT IS THE 1% SET-ASIDE AND HOW ARE PARENTS INVOLVED?</vt:lpstr>
      <vt:lpstr>WHAT IS THE LEA CONSOLIDATED PLAN?</vt:lpstr>
      <vt:lpstr>WHAT IS THE LEA PARENT AND FAMILY ENGAGEMENT PLAN?</vt:lpstr>
      <vt:lpstr>WHAT IS A CIP?</vt:lpstr>
      <vt:lpstr>WHAT’S INCLUDED IN THE SCHOOL’S PARENT AND FAMILY ENGAGEMENT PLAN</vt:lpstr>
      <vt:lpstr>WHAT IS THE SCHOOL-PARENT COMPACT?</vt:lpstr>
      <vt:lpstr>HOW DO I REQUEST THE QUALIFICATIONS OF MY CHILD’S TEACHERS?</vt:lpstr>
      <vt:lpstr>HOW IS THE EVALUATION OF THE  LEA PARENT AND FAMILY ENGAGEMENT POLICY CONDUCTED?</vt:lpstr>
      <vt:lpstr>WHO ARE THE PARENT LEADERS AT MY SCHOOL?</vt:lpstr>
      <vt:lpstr>NEXT PARENT MEETING- NOVEMBER 2021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ANNUAL MEETING  OF TITLE I PARENTS</dc:title>
  <dc:creator>Pines, Rebecca</dc:creator>
  <cp:lastModifiedBy>Pines, Rebecca</cp:lastModifiedBy>
  <cp:revision>1</cp:revision>
  <dcterms:modified xsi:type="dcterms:W3CDTF">2021-10-07T17:58:56Z</dcterms:modified>
</cp:coreProperties>
</file>