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010400" cy="9296400"/>
  <p:embeddedFontLst>
    <p:embeddedFont>
      <p:font typeface="Calibri" panose="020F0502020204030204" pitchFamily="34" charset="0"/>
      <p:regular r:id="rId17"/>
      <p:bold r:id="rId18"/>
      <p:italic r:id="rId19"/>
      <p:boldItalic r:id="rId20"/>
    </p:embeddedFont>
    <p:embeddedFont>
      <p:font typeface="Bell MT" panose="02020503060305020303" pitchFamily="18" charset="0"/>
      <p:regular r:id="rId21"/>
      <p:bold r:id="rId22"/>
      <p: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08185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0049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1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59" name="Google Shape;159;p10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6823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11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67" name="Google Shape;167;p11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6851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1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75" name="Google Shape;175;p1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63996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Google Shape;182;p1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3" name="Google Shape;183;p1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212933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p1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5042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7500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/>
          </a:p>
        </p:txBody>
      </p:sp>
      <p:sp>
        <p:nvSpPr>
          <p:cNvPr id="103" name="Google Shape;103;p3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78658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1" name="Google Shape;111;p4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3712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9" name="Google Shape;119;p5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9176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p6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651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5" name="Google Shape;135;p7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8389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p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	</a:t>
            </a:r>
            <a:endParaRPr dirty="0"/>
          </a:p>
        </p:txBody>
      </p:sp>
      <p:sp>
        <p:nvSpPr>
          <p:cNvPr id="143" name="Google Shape;143;p8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2383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p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10" b="1" u="sng" dirty="0"/>
          </a:p>
        </p:txBody>
      </p:sp>
      <p:sp>
        <p:nvSpPr>
          <p:cNvPr id="151" name="Google Shape;151;p9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4139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50789" y="28956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Bell MT"/>
              <a:buNone/>
            </a:pPr>
            <a:r>
              <a:rPr lang="en-US" sz="4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Bienvenidos a la Reunión 2022Anual de Padres de Familia : Titulo 1 </a:t>
            </a:r>
            <a:endParaRPr sz="40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1336589" y="4168495"/>
            <a:ext cx="6400800" cy="2523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n-US" sz="2400">
                <a:solidFill>
                  <a:srgbClr val="FFFFFF"/>
                </a:solidFill>
                <a:latin typeface="Bell MT"/>
                <a:ea typeface="Bell MT"/>
                <a:cs typeface="Bell MT"/>
                <a:sym typeface="Bell MT"/>
              </a:rPr>
              <a:t>Crump Elementary  </a:t>
            </a:r>
            <a:endParaRPr lang="en-US"/>
          </a:p>
          <a:p>
            <a:pPr lvl="0" algn="ctr"/>
            <a:r>
              <a:rPr lang="en-US" sz="2400">
                <a:solidFill>
                  <a:srgbClr val="FFFFFF"/>
                </a:solidFill>
                <a:latin typeface="Bell MT"/>
                <a:sym typeface="Bell MT"/>
              </a:rPr>
              <a:t>William Shaw, Principal</a:t>
            </a:r>
          </a:p>
          <a:p>
            <a:pPr lvl="0" algn="ctr"/>
            <a:r>
              <a:rPr lang="en-US" sz="2400">
                <a:solidFill>
                  <a:srgbClr val="FFFFFF"/>
                </a:solidFill>
                <a:latin typeface="Bell MT"/>
                <a:sym typeface="Bell MT"/>
              </a:rPr>
              <a:t>Kiyomi Moore, Assistant Principal</a:t>
            </a:r>
          </a:p>
          <a:p>
            <a:pPr lvl="0" algn="ctr"/>
            <a:r>
              <a:rPr lang="en-US" sz="2400">
                <a:solidFill>
                  <a:srgbClr val="FFFFFF"/>
                </a:solidFill>
                <a:latin typeface="Bell MT"/>
                <a:sym typeface="Bell MT"/>
              </a:rPr>
              <a:t>Christie Smith, Counselor</a:t>
            </a:r>
            <a:endParaRPr lang="en-US"/>
          </a:p>
          <a:p>
            <a:pPr lvl="0" algn="ctr"/>
            <a:endParaRPr lang="en-US"/>
          </a:p>
          <a:p>
            <a:pPr lvl="0" algn="ctr"/>
            <a:r>
              <a:rPr lang="en-US" sz="2400">
                <a:solidFill>
                  <a:srgbClr val="FFFFFF"/>
                </a:solidFill>
                <a:latin typeface="Bell MT"/>
                <a:sym typeface="Bell MT"/>
              </a:rPr>
              <a:t>October 20, 2022 </a:t>
            </a:r>
          </a:p>
          <a:p>
            <a:pPr lvl="0" algn="ctr"/>
            <a:r>
              <a:rPr lang="en-US" sz="2400">
                <a:solidFill>
                  <a:srgbClr val="FFFFFF"/>
                </a:solidFill>
                <a:latin typeface="Bell MT"/>
                <a:sym typeface="Bell MT"/>
              </a:rPr>
              <a:t>11:00 a.m.</a:t>
            </a:r>
            <a:endParaRPr lang="en-US" sz="2400" dirty="0">
              <a:solidFill>
                <a:srgbClr val="FFFFFF"/>
              </a:solidFill>
              <a:latin typeface="Bell MT"/>
              <a:sym typeface="Bell MT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5200" y="152400"/>
            <a:ext cx="2450775" cy="18888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2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7696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Bell MT"/>
              <a:buNone/>
            </a:pPr>
            <a:r>
              <a:rPr lang="en-US" sz="28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está incluido en Plan de participación de los padres de la escuela?</a:t>
            </a:r>
            <a:endParaRPr sz="28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62" name="Google Shape;162;p22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Este plan aborda cómo la escuela implementará los requisitos de participación de los padres en el acto del 2001: Ningún niño quedará atrás ( No Child Left Behind Act de 2001).  Los componentes incluyen...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-  </a:t>
            </a: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Cómo los padres pueden participar en toma de decisiones y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     actividades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  -  Cómo se utilizan los fondos de participación de los padres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  -  Cómo se proporcionará información y formación a los padres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-  Cómo la escuela conseguirá  capacitar a los padres  y el personal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administrativo  para la fuerte participación como  padres</a:t>
            </a: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Usted, padre, tiene derecho a participar en el desarrollo del Plan de participación de los padres de la escuela.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63" name="Google Shape;163;p22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34200" y="5665408"/>
            <a:ext cx="2019300" cy="1130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3"/>
          <p:cNvSpPr txBox="1">
            <a:spLocks noGrp="1"/>
          </p:cNvSpPr>
          <p:nvPr>
            <p:ph type="title"/>
          </p:nvPr>
        </p:nvSpPr>
        <p:spPr>
          <a:xfrm>
            <a:off x="1638300" y="304800"/>
            <a:ext cx="5943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ll MT"/>
              <a:buNone/>
            </a:pPr>
            <a:r>
              <a:rPr lang="en-US" sz="32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el Acuerdo escolar?</a:t>
            </a:r>
            <a:endParaRPr sz="32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70" name="Google Shape;170;p23"/>
          <p:cNvSpPr txBox="1">
            <a:spLocks noGrp="1"/>
          </p:cNvSpPr>
          <p:nvPr>
            <p:ph type="body" idx="1"/>
          </p:nvPr>
        </p:nvSpPr>
        <p:spPr>
          <a:xfrm>
            <a:off x="609600" y="2133600"/>
            <a:ext cx="80010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Es un compromiso de la escuela, los padres y los estudiantes a compartir la responsabilidad académica para mejorar rendimiento del estudiante.</a:t>
            </a:r>
            <a:endParaRPr/>
          </a:p>
          <a:p>
            <a:pPr marL="171450" lvl="0" indent="-1397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</a:pP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Según el programa Título 1 los padres, tienen derecho a participar en el desarrollo del Acuerdo escolar.</a:t>
            </a:r>
            <a:endParaRPr/>
          </a:p>
          <a:p>
            <a:pPr marL="171450" lvl="0" indent="-1397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</a:pP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Distribución del Pacto.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71" name="Google Shape;171;p23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48006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4"/>
          <p:cNvSpPr txBox="1">
            <a:spLocks noGrp="1"/>
          </p:cNvSpPr>
          <p:nvPr>
            <p:ph type="title"/>
          </p:nvPr>
        </p:nvSpPr>
        <p:spPr>
          <a:xfrm>
            <a:off x="1181100" y="685800"/>
            <a:ext cx="655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Bell MT"/>
              <a:buNone/>
            </a:pPr>
            <a:r>
              <a:rPr lang="en-US" sz="28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¿Cómo solicito las calificaciones de los maestros de mi hijo?</a:t>
            </a:r>
            <a:endParaRPr sz="28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78" name="Google Shape;178;p24"/>
          <p:cNvSpPr txBox="1">
            <a:spLocks noGrp="1"/>
          </p:cNvSpPr>
          <p:nvPr>
            <p:ph type="body" idx="1"/>
          </p:nvPr>
        </p:nvSpPr>
        <p:spPr>
          <a:xfrm>
            <a:off x="457200" y="2183027"/>
            <a:ext cx="8001000" cy="22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Según el programa Título 1 los padres, tienen derecho a solicitar las calificaciones de los maestros de sus hijos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397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</a:pP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Cómo se le notifica de este derecho y el proceso para hacer tal petición.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pic>
        <p:nvPicPr>
          <p:cNvPr id="179" name="Google Shape;179;p24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48006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5"/>
          <p:cNvSpPr txBox="1">
            <a:spLocks noGrp="1"/>
          </p:cNvSpPr>
          <p:nvPr>
            <p:ph type="title"/>
          </p:nvPr>
        </p:nvSpPr>
        <p:spPr>
          <a:xfrm>
            <a:off x="1600200" y="571500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Bell MT"/>
              <a:buNone/>
            </a:pPr>
            <a:r>
              <a:rPr lang="en-US" sz="28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¿Cómo es la evaluación del centro educativo autorizado (LEA)para llevar a cabo la participaciós de los  padres?</a:t>
            </a:r>
            <a:endParaRPr sz="28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86" name="Google Shape;186;p2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5438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Requerimientos de Evaluación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Conducta anual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Conducta con el programa título 1 para los padres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Analizar el contenido y la eficacia del actual plan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Identificar las barreras de participación de los padres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Entrada de datos puede incluir...</a:t>
            </a:r>
            <a:endParaRPr/>
          </a:p>
          <a:p>
            <a:pPr marL="85725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Encuesta para los padres (Requerido)</a:t>
            </a:r>
            <a:endParaRPr/>
          </a:p>
          <a:p>
            <a:pPr marL="85725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</a:pPr>
            <a:r>
              <a:rPr lang="en-US" sz="16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Grupos de enfoques.</a:t>
            </a:r>
            <a:endParaRPr sz="16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857250" lvl="2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</a:pPr>
            <a:r>
              <a:rPr lang="en-US" sz="16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Parent Advisory Committees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Char char="•"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Proceso y Timeline	</a:t>
            </a: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</a:pP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Cómo la evaluación informa plan del próximo año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87" name="Google Shape;187;p25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34200" y="5634228"/>
            <a:ext cx="2057400" cy="11521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-US"/>
              <a:t> </a:t>
            </a:r>
            <a:endParaRPr/>
          </a:p>
        </p:txBody>
      </p:sp>
      <p:sp>
        <p:nvSpPr>
          <p:cNvPr id="194" name="Google Shape;194;p26"/>
          <p:cNvSpPr txBox="1">
            <a:spLocks noGrp="1"/>
          </p:cNvSpPr>
          <p:nvPr>
            <p:ph type="body" idx="1"/>
          </p:nvPr>
        </p:nvSpPr>
        <p:spPr>
          <a:xfrm>
            <a:off x="612174" y="1524000"/>
            <a:ext cx="82296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171450" lvl="0" indent="-17145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</a:pPr>
            <a:r>
              <a:rPr lang="en-US" sz="48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Preguntas?</a:t>
            </a:r>
            <a:endParaRPr/>
          </a:p>
        </p:txBody>
      </p:sp>
      <p:pic>
        <p:nvPicPr>
          <p:cNvPr id="195" name="Google Shape;195;p26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86000" y="2847504"/>
            <a:ext cx="4762353" cy="26669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676400" y="609600"/>
            <a:ext cx="624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Bell MT"/>
              <a:buNone/>
            </a:pPr>
            <a:r>
              <a:rPr lang="en-US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¿Por qué estamos aquí?</a:t>
            </a:r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304800" y="2209800"/>
            <a:ext cx="8686800" cy="403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Char char="•"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Cada Estudiante Tiene Exito la Ley de</a:t>
            </a:r>
            <a:r>
              <a:rPr lang="en-US" i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2015 </a:t>
            </a: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requiere que cada escuela tenga   una reunión anual de padres de familia con el fin de…</a:t>
            </a:r>
            <a:endParaRPr/>
          </a:p>
          <a:p>
            <a:pPr marL="171450" lvl="0" indent="-381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- Informándoles de la participación de su escuela en el 	Título I.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- Para  explicar los requisitos del Título I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- Para  explicar sus derechos como padres.</a:t>
            </a: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	</a:t>
            </a:r>
            <a:r>
              <a:rPr lang="en-US" sz="2200"/>
              <a:t>	</a:t>
            </a:r>
            <a:endParaRPr/>
          </a:p>
        </p:txBody>
      </p:sp>
      <p:pic>
        <p:nvPicPr>
          <p:cNvPr id="99" name="Google Shape;99;p14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48006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5562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ell MT"/>
              <a:buNone/>
            </a:pPr>
            <a:r>
              <a:rPr lang="en-US" sz="34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Lo que aprenderá...</a:t>
            </a:r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body" idx="1"/>
          </p:nvPr>
        </p:nvSpPr>
        <p:spPr>
          <a:xfrm>
            <a:off x="609600" y="1916327"/>
            <a:ext cx="83058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significa ser una escuela Título I?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Para qué es el 1% del presupuesto que tenemos para los padres interesados en participar.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el Plan LEA de Título I?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el Plan LEA de Participación de los Padres?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un CIP?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¿Cuál es el compacto entre los padres y la escuela?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¿Cómo puedo solicitar las calificaciones de el maestro (s) de mi hijo?</a:t>
            </a:r>
            <a:endParaRPr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endParaRPr/>
          </a:p>
        </p:txBody>
      </p:sp>
      <p:pic>
        <p:nvPicPr>
          <p:cNvPr id="107" name="Google Shape;107;p15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48006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>
            <a:spLocks noGrp="1"/>
          </p:cNvSpPr>
          <p:nvPr>
            <p:ph type="title"/>
          </p:nvPr>
        </p:nvSpPr>
        <p:spPr>
          <a:xfrm>
            <a:off x="685800" y="571500"/>
            <a:ext cx="5638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Bell MT"/>
              <a:buNone/>
            </a:pPr>
            <a:r>
              <a:rPr lang="en-US" sz="34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Lo que aprenderá... (Continuación)</a:t>
            </a:r>
            <a:endParaRPr sz="2400" b="1" i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14" name="Google Shape;114;p16"/>
          <p:cNvSpPr txBox="1">
            <a:spLocks noGrp="1"/>
          </p:cNvSpPr>
          <p:nvPr>
            <p:ph type="body" idx="1"/>
          </p:nvPr>
        </p:nvSpPr>
        <p:spPr>
          <a:xfrm>
            <a:off x="356286" y="2097559"/>
            <a:ext cx="8382000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"/>
              <a:buNone/>
            </a:pPr>
            <a:endParaRPr sz="4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Char char="•"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¿Cómo se lleva a cabo la evaluación anual del Plan de la participación de los padres?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	Las evaluaciones deben dirigirse a 3 componentes clave:</a:t>
            </a:r>
            <a:endParaRPr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Barreras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Capacidad para ayudar a aprender</a:t>
            </a:r>
            <a:endParaRPr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Interacciones exitosas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</a:pP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/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¿Cómo puedo participar en todas las cosas que </a:t>
            </a:r>
            <a:b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en-US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estoy aprendiendo?</a:t>
            </a:r>
            <a:endParaRPr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pic>
        <p:nvPicPr>
          <p:cNvPr id="115" name="Google Shape;115;p16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48006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>
            <a:spLocks noGrp="1"/>
          </p:cNvSpPr>
          <p:nvPr>
            <p:ph type="title"/>
          </p:nvPr>
        </p:nvSpPr>
        <p:spPr>
          <a:xfrm>
            <a:off x="914400" y="304800"/>
            <a:ext cx="7315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ll MT"/>
              <a:buNone/>
            </a:pPr>
            <a:r>
              <a:rPr lang="en-US" sz="32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significa ser una escuela título I?</a:t>
            </a:r>
            <a:endParaRPr sz="32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22" name="Google Shape;122;p17"/>
          <p:cNvSpPr txBox="1">
            <a:spLocks noGrp="1"/>
          </p:cNvSpPr>
          <p:nvPr>
            <p:ph type="body" idx="1"/>
          </p:nvPr>
        </p:nvSpPr>
        <p:spPr>
          <a:xfrm>
            <a:off x="533400" y="1285103"/>
            <a:ext cx="83820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Ser una  escuela Título 1 significa que la escuela recibe fondos federales (título I dólares) para complementar los programas existentes de la escuela.  Estos dólares son utilizados para : 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	-Identificar a los alumnos que experimentan 	dificultades académicas y dar  asistencia oportuna 	para 	atender las dificultades comunes de estos 	alumnos. 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	-Compra de suplemento para el personal administrativo 	(programas, materiales, suministros 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	-para realizar reuniones, capacitaciones o actividades 	para la  participación de padres de familia.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lang="en-US" sz="1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Ser una escuela título 1 también significa participación de los padres y derechos de los padres bajo ESSA  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317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23" name="Google Shape;123;p17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88327" y="5447201"/>
            <a:ext cx="2400300" cy="13441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>
            <a:spLocks noGrp="1"/>
          </p:cNvSpPr>
          <p:nvPr>
            <p:ph type="title"/>
          </p:nvPr>
        </p:nvSpPr>
        <p:spPr>
          <a:xfrm>
            <a:off x="1714500" y="533400"/>
            <a:ext cx="6172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ll MT"/>
              <a:buNone/>
            </a:pPr>
            <a:r>
              <a:rPr lang="en-US" sz="32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Reservar el  1% y cómo participan los padres?</a:t>
            </a:r>
            <a:endParaRPr sz="32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30" name="Google Shape;130;p18"/>
          <p:cNvSpPr txBox="1">
            <a:spLocks noGrp="1"/>
          </p:cNvSpPr>
          <p:nvPr>
            <p:ph type="body" idx="1"/>
          </p:nvPr>
        </p:nvSpPr>
        <p:spPr>
          <a:xfrm>
            <a:off x="304800" y="1676400"/>
            <a:ext cx="8610600" cy="35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Cualquier Centro de educación autorizado (LEA) con una Título I que exceda más de  $500.000 está obligado por la  ley a destinar el 1% de su título I a la asignación para la participación de los padres.</a:t>
            </a:r>
            <a:endParaRPr/>
          </a:p>
          <a:p>
            <a:pPr marL="171450" lvl="0" indent="-13970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</a:pP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De ese 1%, 5% podría reservarse por el centro de educación autorizado (LEA)  para gastos de actividades de padres de familia involucrados en el programa que pertenezca al condado.  El 95% restante debe destinarse a todos  los centros de educación autorizdos (LEA).  Por lo tanto, cada escuela de título I recibe su porción del 95% para implementar la participación de los padres de familia </a:t>
            </a:r>
            <a:endParaRPr/>
          </a:p>
          <a:p>
            <a:pPr marL="171450" lvl="0" indent="-13970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500"/>
              <a:buNone/>
            </a:pPr>
            <a:endParaRPr sz="5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Usted, como padre de familia Título 1, tienen derecho a participar en cómo se gasta este dinero.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31" name="Google Shape;131;p18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27008" y="50292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9"/>
          <p:cNvSpPr txBox="1">
            <a:spLocks noGrp="1"/>
          </p:cNvSpPr>
          <p:nvPr>
            <p:ph type="title"/>
          </p:nvPr>
        </p:nvSpPr>
        <p:spPr>
          <a:xfrm>
            <a:off x="762000" y="533400"/>
            <a:ext cx="6553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ll MT"/>
              <a:buNone/>
            </a:pPr>
            <a:r>
              <a:rPr lang="en-US" sz="32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¿Cuál es el Plan para el Centro Educativo Autorizado (LEA)?</a:t>
            </a:r>
            <a:endParaRPr sz="32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38" name="Google Shape;138;p19"/>
          <p:cNvSpPr txBox="1">
            <a:spLocks noGrp="1"/>
          </p:cNvSpPr>
          <p:nvPr>
            <p:ph type="body" idx="1"/>
          </p:nvPr>
        </p:nvSpPr>
        <p:spPr>
          <a:xfrm>
            <a:off x="381000" y="1524000"/>
            <a:ext cx="86106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El  Plan para el centro educativo titulo 1  aborda cómo el centro educativo autorizado ( LEA) utilizará los fondos de el título 1 en todo el sistema escolar.  Los temas incluyen:  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Evaluaciones académicas estudiantiles.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Proveer asistencia adicional a los estudiantes con problemas académicos.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Coordinación e integración de los fondos federales y  programas.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Programas de la escuela incluyendo inmigrantes, pre 	escolar, elección de escuela y servicios educativos suplementarios según sea el caso. </a:t>
            </a:r>
            <a:endParaRPr/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oto Sans Symbols"/>
              <a:buChar char="▪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Estrategias de participación de los padres de familia incluyendo el Plan de participación de los padres en el centro 	educativo autorizado (LEA)</a:t>
            </a:r>
            <a:endParaRPr sz="20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Noto Sans Symbols"/>
              <a:buChar char="▪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Usted, como un título I para padres, tiene derecho a participar en el desarrollo del título LEA Plan</a:t>
            </a:r>
            <a:endParaRPr sz="22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pic>
        <p:nvPicPr>
          <p:cNvPr id="139" name="Google Shape;139;p19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00800" y="5308463"/>
            <a:ext cx="2476500" cy="1386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"/>
          <p:cNvSpPr txBox="1">
            <a:spLocks noGrp="1"/>
          </p:cNvSpPr>
          <p:nvPr>
            <p:ph type="title"/>
          </p:nvPr>
        </p:nvSpPr>
        <p:spPr>
          <a:xfrm>
            <a:off x="1333500" y="685800"/>
            <a:ext cx="6629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Bell MT"/>
              <a:buNone/>
            </a:pPr>
            <a:r>
              <a:rPr lang="en-US" sz="28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el Plan de participación de los padres en el centro educativo autorizado ( LEA)?</a:t>
            </a:r>
            <a:endParaRPr sz="2800" b="1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46" name="Google Shape;146;p20"/>
          <p:cNvSpPr txBox="1">
            <a:spLocks noGrp="1"/>
          </p:cNvSpPr>
          <p:nvPr>
            <p:ph type="body" idx="1"/>
          </p:nvPr>
        </p:nvSpPr>
        <p:spPr>
          <a:xfrm>
            <a:off x="228600" y="1905001"/>
            <a:ext cx="8686800" cy="32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71450" lvl="0" indent="-1714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•"/>
            </a:pPr>
            <a:r>
              <a:rPr lang="en-US" sz="22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Este plan aborda cómo el centro educativo autorizado (LEA) implementa los requisitos de participación de los padres de Every Student Succeeds Act de 2015 (ningún niño se atrazará). Incluye...</a:t>
            </a:r>
            <a:endParaRPr/>
          </a:p>
          <a:p>
            <a:pPr marL="171450" lvl="0" indent="-17145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Expectativas del centro educativo autorizado ( LEA) para los  padres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El centro educativo autorizado (LEA) involucrará a los padres en la toma de decisions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Cómo funcionará el centro educativo autorizado (LEA) para capacitar a los padres y las escuelas para una fuerte participación de los padres  para mejorar el rendimiento académico de los estudiantes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just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Usted, como padre, tiene derecho a participar en el desarrollo de este plan.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47" name="Google Shape;147;p20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5080687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1"/>
          <p:cNvSpPr txBox="1">
            <a:spLocks noGrp="1"/>
          </p:cNvSpPr>
          <p:nvPr>
            <p:ph type="title"/>
          </p:nvPr>
        </p:nvSpPr>
        <p:spPr>
          <a:xfrm>
            <a:off x="2329249" y="609600"/>
            <a:ext cx="4495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Bell MT"/>
              <a:buNone/>
            </a:pPr>
            <a:r>
              <a:rPr lang="en-US" sz="3200" b="1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¿Qué es un CIP?</a:t>
            </a:r>
            <a:endParaRPr/>
          </a:p>
        </p:txBody>
      </p:sp>
      <p:sp>
        <p:nvSpPr>
          <p:cNvPr id="154" name="Google Shape;154;p21"/>
          <p:cNvSpPr txBox="1">
            <a:spLocks noGrp="1"/>
          </p:cNvSpPr>
          <p:nvPr>
            <p:ph type="body" idx="1"/>
          </p:nvPr>
        </p:nvSpPr>
        <p:spPr>
          <a:xfrm>
            <a:off x="533400" y="914400"/>
            <a:ext cx="7696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El CIP es el Plan de mejora continua de su escuela e incluye: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-  A las necesidades de evaluación y Resumen de datos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 -   Objetivos y estrategias de las necesidades académicas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            de los estudiantes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Necesidad de desarrollo profesional</a:t>
            </a: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Coordinación del presupuesto de recursos/integral</a:t>
            </a:r>
            <a:endParaRPr/>
          </a:p>
          <a:p>
            <a:pPr marL="514350" lvl="1" indent="-1714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</a:pPr>
            <a:r>
              <a:rPr lang="en-US" sz="18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Plan de participación de los padres de familia con la escuela</a:t>
            </a:r>
            <a:endParaRPr/>
          </a:p>
          <a:p>
            <a:pPr marL="457200" lvl="1" indent="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8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</a:pPr>
            <a:r>
              <a:rPr lang="en-US" sz="2000">
                <a:solidFill>
                  <a:schemeClr val="lt1"/>
                </a:solidFill>
                <a:latin typeface="Bell MT"/>
                <a:ea typeface="Bell MT"/>
                <a:cs typeface="Bell MT"/>
                <a:sym typeface="Bell MT"/>
              </a:rPr>
              <a:t>Según el programa Título 1, usted, como padre, tiene derecho a participar en el desarrollo de este plan.</a:t>
            </a:r>
            <a:endParaRPr sz="2000">
              <a:solidFill>
                <a:schemeClr val="lt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171450" lvl="0" indent="-1714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endParaRPr sz="2200"/>
          </a:p>
        </p:txBody>
      </p:sp>
      <p:pic>
        <p:nvPicPr>
          <p:cNvPr id="155" name="Google Shape;155;p21" descr="https://lh5.googleusercontent.com/dP6YLt_WU3r08NKUEwdlEwV37tV-3S924o3p1yD4oZ0jj86UAgonyYiuO-dD6AG8YiVxJIWHJa_qUvKKhEALtaoZGp0tmygLd4d3Idr0Ph0h6smpxG2Y498Rop4gqLw-7cdJvHiobnO162B0oPCkc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43600" y="5036709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918</Words>
  <Application>Microsoft Office PowerPoint</Application>
  <PresentationFormat>On-screen Show (4:3)</PresentationFormat>
  <Paragraphs>113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Bell MT</vt:lpstr>
      <vt:lpstr>Noto Sans Symbols</vt:lpstr>
      <vt:lpstr>Arial</vt:lpstr>
      <vt:lpstr>Office Theme</vt:lpstr>
      <vt:lpstr>Bienvenidos a la Reunión 2022Anual de Padres de Familia : Titulo 1 </vt:lpstr>
      <vt:lpstr>¿Por qué estamos aquí?</vt:lpstr>
      <vt:lpstr>Lo que aprenderá...</vt:lpstr>
      <vt:lpstr>Lo que aprenderá... (Continuación)</vt:lpstr>
      <vt:lpstr>¿Qué significa ser una escuela título I?</vt:lpstr>
      <vt:lpstr>¿Qué es Reservar el  1% y cómo participan los padres?</vt:lpstr>
      <vt:lpstr>¿Cuál es el Plan para el Centro Educativo Autorizado (LEA)?</vt:lpstr>
      <vt:lpstr>¿Qué es el Plan de participación de los padres en el centro educativo autorizado ( LEA)?</vt:lpstr>
      <vt:lpstr>¿Qué es un CIP?</vt:lpstr>
      <vt:lpstr>¿Qué está incluido en Plan de participación de los padres de la escuela?</vt:lpstr>
      <vt:lpstr>¿Qué es el Acuerdo escolar?</vt:lpstr>
      <vt:lpstr>¿Cómo solicito las calificaciones de los maestros de mi hijo?</vt:lpstr>
      <vt:lpstr>¿Cómo es la evaluación del centro educativo autorizado (LEA)para llevar a cabo la participaciós de los  padres?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Bienvenidos a la Reunión 2022Anual de Padres de Familia : Titulo 1</dc:title>
  <dc:creator>Adams, Piper</dc:creator>
  <cp:lastModifiedBy>Moore, Kiyomi</cp:lastModifiedBy>
  <cp:revision>2</cp:revision>
  <dcterms:modified xsi:type="dcterms:W3CDTF">2022-08-26T16:57:21Z</dcterms:modified>
</cp:coreProperties>
</file>