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Bell MT" panose="02020503060305020303" pitchFamily="18" charset="0"/>
      <p:regular r:id="rId26"/>
      <p:bold r:id="rId27"/>
      <p:italic r:id="rId28"/>
    </p:embeddedFont>
    <p:embeddedFont>
      <p:font typeface="Playfair Display" panose="020B0604020202020204" charset="0"/>
      <p:regular r:id="rId29"/>
      <p:bold r:id="rId30"/>
      <p:italic r:id="rId31"/>
      <p:boldItalic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650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84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49" name="Google Shape;149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8349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10"/>
              <a:buFont typeface="Calibri"/>
              <a:buNone/>
            </a:pPr>
            <a:endParaRPr sz="1110" dirty="0"/>
          </a:p>
        </p:txBody>
      </p:sp>
      <p:sp>
        <p:nvSpPr>
          <p:cNvPr id="157" name="Google Shape;157;p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7102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5" name="Google Shape;165;p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813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9793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6802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175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505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93" name="Google Shape;93;p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075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432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9271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10" dirty="0"/>
          </a:p>
        </p:txBody>
      </p:sp>
      <p:sp>
        <p:nvSpPr>
          <p:cNvPr id="117" name="Google Shape;117;p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555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0502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986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10" b="1" u="sng" dirty="0"/>
          </a:p>
        </p:txBody>
      </p:sp>
      <p:sp>
        <p:nvSpPr>
          <p:cNvPr id="141" name="Google Shape;141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11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Google Shape;16;p2"/>
          <p:cNvCxnSpPr/>
          <p:nvPr/>
        </p:nvCxnSpPr>
        <p:spPr>
          <a:xfrm>
            <a:off x="733219" y="2980467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30600" y="182400"/>
            <a:ext cx="7893000" cy="24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630600" y="4304500"/>
            <a:ext cx="7893000" cy="16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805050"/>
            <a:ext cx="7970700" cy="20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586725" y="3957850"/>
            <a:ext cx="79707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378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594360" y="2194560"/>
            <a:ext cx="7955400" cy="4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509550" y="2561800"/>
            <a:ext cx="8124900" cy="17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25" y="6727600"/>
            <a:ext cx="9144000" cy="13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419425" y="1538926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11700" y="1890400"/>
            <a:ext cx="85206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5"/>
          <p:cNvCxnSpPr/>
          <p:nvPr/>
        </p:nvCxnSpPr>
        <p:spPr>
          <a:xfrm>
            <a:off x="419425" y="1538926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11700" y="1890600"/>
            <a:ext cx="39999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832400" y="1890600"/>
            <a:ext cx="39999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7"/>
          <p:cNvCxnSpPr/>
          <p:nvPr/>
        </p:nvCxnSpPr>
        <p:spPr>
          <a:xfrm>
            <a:off x="411044" y="1890363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2187133"/>
            <a:ext cx="2808000" cy="39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4572000" y="-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446167"/>
            <a:ext cx="4045200" cy="22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3793600"/>
            <a:ext cx="4045200" cy="18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rgbClr val="1155C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890400"/>
            <a:ext cx="8520600" cy="4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amela.shivers@mps.k12.al.us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ferlisa.dotson@mps.k12.al.us" TargetMode="External"/><Relationship Id="rId5" Type="http://schemas.openxmlformats.org/officeDocument/2006/relationships/hyperlink" Target="mailto:piper.adams@mps.k12.al.us" TargetMode="External"/><Relationship Id="rId4" Type="http://schemas.openxmlformats.org/officeDocument/2006/relationships/hyperlink" Target="mailto:kiyomi.moore@mps.k12.al.u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571475" y="2932550"/>
            <a:ext cx="8382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ll MT"/>
              <a:buNone/>
            </a:pPr>
            <a:r>
              <a:rPr lang="en-US" sz="3600" dirty="0">
                <a:latin typeface="Bell MT"/>
                <a:ea typeface="Bell MT"/>
                <a:cs typeface="Bell MT"/>
                <a:sym typeface="Bell MT"/>
              </a:rPr>
              <a:t>WELCOME TO </a:t>
            </a:r>
            <a:br>
              <a:rPr lang="en-US" sz="3600" dirty="0">
                <a:latin typeface="Bell MT"/>
                <a:ea typeface="Bell MT"/>
                <a:cs typeface="Bell MT"/>
                <a:sym typeface="Bell MT"/>
              </a:rPr>
            </a:br>
            <a:r>
              <a:rPr lang="en-US" sz="3600" dirty="0">
                <a:latin typeface="Bell MT"/>
                <a:ea typeface="Bell MT"/>
                <a:cs typeface="Bell MT"/>
                <a:sym typeface="Bell MT"/>
              </a:rPr>
              <a:t>THE 2022 ANNUAL MEETING </a:t>
            </a:r>
            <a:br>
              <a:rPr lang="en-US" sz="3600" dirty="0">
                <a:latin typeface="Bell MT"/>
                <a:ea typeface="Bell MT"/>
                <a:cs typeface="Bell MT"/>
                <a:sym typeface="Bell MT"/>
              </a:rPr>
            </a:br>
            <a:r>
              <a:rPr lang="en-US" sz="3600" dirty="0">
                <a:latin typeface="Bell MT"/>
                <a:ea typeface="Bell MT"/>
                <a:cs typeface="Bell MT"/>
                <a:sym typeface="Bell MT"/>
              </a:rPr>
              <a:t>OF TITLE I PARENTS</a:t>
            </a:r>
            <a:endParaRPr sz="3600" dirty="0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2285975" y="3989200"/>
            <a:ext cx="495300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Crump Elementary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Bell MT"/>
                <a:ea typeface="Bell MT"/>
                <a:cs typeface="Bell MT"/>
                <a:sym typeface="Bell MT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Bell MT"/>
                <a:sym typeface="Bell MT"/>
              </a:rPr>
              <a:t>William Shaw, Principal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dk1"/>
                </a:solidFill>
                <a:latin typeface="Bell MT"/>
                <a:sym typeface="Bell MT"/>
              </a:rPr>
              <a:t>Kiyomi</a:t>
            </a:r>
            <a:r>
              <a:rPr lang="en-US" sz="2400" dirty="0" smtClean="0">
                <a:solidFill>
                  <a:schemeClr val="dk1"/>
                </a:solidFill>
                <a:latin typeface="Bell MT"/>
                <a:sym typeface="Bell MT"/>
              </a:rPr>
              <a:t> Moore, Assistant Principal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Bell MT"/>
                <a:sym typeface="Bell MT"/>
              </a:rPr>
              <a:t>Christie Smith, Counselor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Bell MT"/>
                <a:sym typeface="Bell MT"/>
              </a:rPr>
              <a:t>October 20, 2022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Bell MT"/>
                <a:sym typeface="Bell MT"/>
              </a:rPr>
              <a:t>11:00 a.m.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Bell MT"/>
              <a:ea typeface="Bell MT"/>
              <a:cs typeface="Bell MT"/>
              <a:sym typeface="Bell MT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325" y="276150"/>
            <a:ext cx="1976325" cy="15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333500" y="5334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ll MT"/>
              <a:buNone/>
            </a:pPr>
            <a:r>
              <a:rPr lang="en-US" sz="2800">
                <a:latin typeface="Bell MT"/>
                <a:ea typeface="Bell MT"/>
                <a:cs typeface="Bell MT"/>
                <a:sym typeface="Bell MT"/>
              </a:rPr>
              <a:t>WHAT’S INCLUDED IN THE SCHOOL’S PARENT AND FAMILY ENGAGEMENT PLAN</a:t>
            </a:r>
            <a:endParaRPr sz="2800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534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This plan addresses how the school will implement the parent and family engagement requirements of Every Child Succeeds Act of 2015. </a:t>
            </a:r>
            <a:endParaRPr sz="2400">
              <a:latin typeface="Bell MT"/>
              <a:ea typeface="Bell MT"/>
              <a:cs typeface="Bell MT"/>
              <a:sym typeface="Bell M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400" i="1">
                <a:latin typeface="Bell MT"/>
                <a:ea typeface="Bell MT"/>
                <a:cs typeface="Bell MT"/>
                <a:sym typeface="Bell MT"/>
              </a:rPr>
              <a:t>  </a:t>
            </a: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Components include…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How parents can be involved in decision-making and activities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How parental and family engagement funds are being used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How information and training will be provided to parents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How the school will build capacity in parents and staff for strong parental and family engagement through “evidence based” strategies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Bell MT"/>
              <a:ea typeface="Bell MT"/>
              <a:cs typeface="Bell MT"/>
              <a:sym typeface="Bell M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You, as Title I parents, have the right to be involved in the development of your school’s Parent and Family Engagement  Plan.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endParaRPr sz="2200"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29" y="194619"/>
            <a:ext cx="1584960" cy="85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723900" y="609600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ll MT"/>
              <a:buNone/>
            </a:pPr>
            <a:r>
              <a:rPr lang="en-US" sz="2800">
                <a:latin typeface="Bell MT"/>
                <a:ea typeface="Bell MT"/>
                <a:cs typeface="Bell MT"/>
                <a:sym typeface="Bell MT"/>
              </a:rPr>
              <a:t>WHAT IS THE SCHOOL-PARENT COMPACT?</a:t>
            </a:r>
            <a:endParaRPr sz="2800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304800" y="2133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The compact is a commitment from the </a:t>
            </a:r>
            <a:r>
              <a:rPr lang="en-US" sz="2400" b="1">
                <a:latin typeface="Bell MT"/>
                <a:ea typeface="Bell MT"/>
                <a:cs typeface="Bell MT"/>
                <a:sym typeface="Bell MT"/>
              </a:rPr>
              <a:t>schoo</a:t>
            </a: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l, the </a:t>
            </a:r>
            <a:r>
              <a:rPr lang="en-US" sz="2400" b="1">
                <a:latin typeface="Bell MT"/>
                <a:ea typeface="Bell MT"/>
                <a:cs typeface="Bell MT"/>
                <a:sym typeface="Bell MT"/>
              </a:rPr>
              <a:t>parent</a:t>
            </a: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, and the </a:t>
            </a:r>
            <a:r>
              <a:rPr lang="en-US" sz="2400" b="1">
                <a:latin typeface="Bell MT"/>
                <a:ea typeface="Bell MT"/>
                <a:cs typeface="Bell MT"/>
                <a:sym typeface="Bell MT"/>
              </a:rPr>
              <a:t>student</a:t>
            </a: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 to share in the responsibility for improved academic achievement.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Bell MT"/>
              <a:ea typeface="Bell MT"/>
              <a:cs typeface="Bell MT"/>
              <a:sym typeface="Bell M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You, as Title I Parents, have the right to be involved in the development of the School-Parent Compact.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Bell MT"/>
              <a:ea typeface="Bell MT"/>
              <a:cs typeface="Bell MT"/>
              <a:sym typeface="Bell M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School section </a:t>
            </a:r>
            <a:r>
              <a:rPr lang="en-US" sz="2400" b="1" u="sng">
                <a:latin typeface="Bell MT"/>
                <a:ea typeface="Bell MT"/>
                <a:cs typeface="Bell MT"/>
                <a:sym typeface="Bell MT"/>
              </a:rPr>
              <a:t>MUST</a:t>
            </a: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 include the following 6 components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Bell MT"/>
              <a:ea typeface="Bell MT"/>
              <a:cs typeface="Bell MT"/>
              <a:sym typeface="Bell M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Distribution of the Compact.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300" y="5637950"/>
            <a:ext cx="1796575" cy="10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1104900" y="914400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ll MT"/>
              <a:buNone/>
            </a:pPr>
            <a:r>
              <a:rPr lang="en-US" sz="2800">
                <a:latin typeface="Bell MT"/>
                <a:ea typeface="Bell MT"/>
                <a:cs typeface="Bell MT"/>
                <a:sym typeface="Bell MT"/>
              </a:rPr>
              <a:t>HOW DO I REQUEST THE QUALIFICATIONS OF MY CHILD’S TEACHERS?</a:t>
            </a:r>
            <a:endParaRPr sz="2800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685800" y="2667000"/>
            <a:ext cx="8001000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latin typeface="Bell MT"/>
                <a:ea typeface="Bell MT"/>
                <a:cs typeface="Bell MT"/>
                <a:sym typeface="Bell MT"/>
              </a:rPr>
              <a:t>You, as Title I Parents, have the right to request the qualifications of your child’s teachers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Bell MT"/>
              <a:ea typeface="Bell MT"/>
              <a:cs typeface="Bell MT"/>
              <a:sym typeface="Bell M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latin typeface="Bell MT"/>
                <a:ea typeface="Bell MT"/>
                <a:cs typeface="Bell MT"/>
                <a:sym typeface="Bell MT"/>
              </a:rPr>
              <a:t>How you are notified of this right and the process for making such request.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300" y="5637950"/>
            <a:ext cx="1796575" cy="10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1828800" y="685800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ll MT"/>
              <a:buNone/>
            </a:pPr>
            <a:r>
              <a:rPr lang="en-US" sz="2800">
                <a:latin typeface="Bell MT"/>
                <a:ea typeface="Bell MT"/>
                <a:cs typeface="Bell MT"/>
                <a:sym typeface="Bell MT"/>
              </a:rPr>
              <a:t>HOW IS THE EVALUATION OF THE </a:t>
            </a:r>
            <a:br>
              <a:rPr lang="en-US" sz="2800">
                <a:latin typeface="Bell MT"/>
                <a:ea typeface="Bell MT"/>
                <a:cs typeface="Bell MT"/>
                <a:sym typeface="Bell MT"/>
              </a:rPr>
            </a:br>
            <a:r>
              <a:rPr lang="en-US" sz="2800">
                <a:latin typeface="Bell MT"/>
                <a:ea typeface="Bell MT"/>
                <a:cs typeface="Bell MT"/>
                <a:sym typeface="Bell MT"/>
              </a:rPr>
              <a:t>LEA PARENT AND FAMILY ENGAGEMENT POLICY CONDUCTED?</a:t>
            </a:r>
            <a:endParaRPr sz="2800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305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057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Evaluation Requirements</a:t>
            </a:r>
            <a:endParaRPr/>
          </a:p>
          <a:p>
            <a:pPr marL="228600" lvl="0" indent="-2057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LEAs and schools must actively outreach to all parents and families reaching beyond barriers of culture, language, disabilities, and poverty.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Conduct annually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Conduct with Title I parents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Analyze Content and Effectiveness of the current plan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Identify Barriers to parental and family engagement</a:t>
            </a:r>
            <a:endParaRPr/>
          </a:p>
          <a:p>
            <a:pPr marL="685800" lvl="1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Data/Input may include…</a:t>
            </a:r>
            <a:endParaRPr/>
          </a:p>
          <a:p>
            <a:pPr marL="1143000" lvl="2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Parent Survey (Required)</a:t>
            </a:r>
            <a:endParaRPr/>
          </a:p>
          <a:p>
            <a:pPr marL="1143000" lvl="2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Focus Groups</a:t>
            </a:r>
            <a:endParaRPr/>
          </a:p>
          <a:p>
            <a:pPr marL="1143000" lvl="2" indent="-2057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■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Parent Advisory Committees</a:t>
            </a:r>
            <a:endParaRPr/>
          </a:p>
          <a:p>
            <a:pPr marL="228600" lvl="0" indent="-2057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Process and Timeline	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Bell MT"/>
              <a:ea typeface="Bell MT"/>
              <a:cs typeface="Bell MT"/>
              <a:sym typeface="Bell MT"/>
            </a:endParaRPr>
          </a:p>
          <a:p>
            <a:pPr marL="228600" lvl="0" indent="-2057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How the evaluation informs next year’s plan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endParaRPr sz="2200"/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300" y="5637950"/>
            <a:ext cx="1796575" cy="10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2133600" y="609600"/>
            <a:ext cx="579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ll MT"/>
              <a:buNone/>
            </a:pPr>
            <a:r>
              <a:rPr lang="en-US" sz="3200">
                <a:latin typeface="Bell MT"/>
                <a:ea typeface="Bell MT"/>
                <a:cs typeface="Bell MT"/>
                <a:sym typeface="Bell MT"/>
              </a:rPr>
              <a:t>WHO ARE THE PARENT LEADERS AT MY SCHOOL?</a:t>
            </a:r>
            <a:endParaRPr sz="3200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69669" y="2057400"/>
            <a:ext cx="9074331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>
                <a:latin typeface="Bell MT"/>
                <a:ea typeface="Bell MT"/>
                <a:cs typeface="Bell MT"/>
                <a:sym typeface="Bell MT"/>
              </a:rPr>
              <a:t>           </a:t>
            </a:r>
            <a:r>
              <a:rPr lang="en-US" sz="2400" b="1" dirty="0">
                <a:latin typeface="Bell MT"/>
                <a:ea typeface="Bell MT"/>
                <a:cs typeface="Bell MT"/>
                <a:sym typeface="Bell MT"/>
              </a:rPr>
              <a:t>Name		          Phone		     Email Address</a:t>
            </a: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smtClean="0">
                <a:latin typeface="Bell MT"/>
                <a:sym typeface="Bell MT"/>
              </a:rPr>
              <a:t>Pamela Shivers              334-284-8020        </a:t>
            </a:r>
            <a:r>
              <a:rPr lang="en-US" sz="2400" dirty="0" smtClean="0">
                <a:latin typeface="Bell MT"/>
                <a:sym typeface="Bell MT"/>
                <a:hlinkClick r:id="rId3"/>
              </a:rPr>
              <a:t>pamela.shivers@mps.k12.al.us</a:t>
            </a:r>
            <a:endParaRPr lang="en-US" sz="2400" dirty="0" smtClean="0">
              <a:latin typeface="Bell MT"/>
              <a:sym typeface="Bell MT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err="1" smtClean="0">
                <a:latin typeface="Bell MT"/>
                <a:sym typeface="Bell MT"/>
              </a:rPr>
              <a:t>Kiyomi</a:t>
            </a:r>
            <a:r>
              <a:rPr lang="en-US" sz="2400" dirty="0" smtClean="0">
                <a:latin typeface="Bell MT"/>
                <a:sym typeface="Bell MT"/>
              </a:rPr>
              <a:t> Moore               334-284-8020        </a:t>
            </a:r>
            <a:r>
              <a:rPr lang="en-US" sz="2400" dirty="0" smtClean="0">
                <a:latin typeface="Bell MT"/>
                <a:sym typeface="Bell MT"/>
                <a:hlinkClick r:id="rId4"/>
              </a:rPr>
              <a:t>kiyomi.moore@mps.k12.al.us</a:t>
            </a:r>
            <a:endParaRPr lang="en-US" sz="2400" dirty="0" smtClean="0">
              <a:latin typeface="Bell MT"/>
              <a:sym typeface="Bell MT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endParaRPr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smtClean="0">
                <a:latin typeface="Bell MT"/>
                <a:sym typeface="Bell MT"/>
              </a:rPr>
              <a:t>Piper Adams                  334-284-8020        </a:t>
            </a:r>
            <a:r>
              <a:rPr lang="en-US" sz="2400" dirty="0" smtClean="0">
                <a:latin typeface="Bell MT"/>
                <a:sym typeface="Bell MT"/>
                <a:hlinkClick r:id="rId5"/>
              </a:rPr>
              <a:t>piper.adams@mps.k12.al.us</a:t>
            </a:r>
            <a:r>
              <a:rPr lang="en-US" sz="2400" dirty="0" smtClean="0">
                <a:latin typeface="Bell MT"/>
                <a:sym typeface="Bell MT"/>
              </a:rPr>
              <a:t>   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 err="1">
                <a:latin typeface="Bell MT"/>
                <a:ea typeface="Bell MT"/>
                <a:cs typeface="Bell MT"/>
                <a:sym typeface="Bell MT"/>
              </a:rPr>
              <a:t>Ferlisa</a:t>
            </a:r>
            <a:r>
              <a:rPr lang="en-US" sz="2400" dirty="0"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lang="en-US" sz="2400" dirty="0" smtClean="0">
                <a:latin typeface="Bell MT"/>
                <a:ea typeface="Bell MT"/>
                <a:cs typeface="Bell MT"/>
                <a:sym typeface="Bell MT"/>
              </a:rPr>
              <a:t>Dotson              334-315-8385	 </a:t>
            </a:r>
            <a:r>
              <a:rPr lang="en-US" sz="2400" dirty="0" smtClean="0">
                <a:latin typeface="Bell MT"/>
                <a:ea typeface="Bell MT"/>
                <a:cs typeface="Bell MT"/>
                <a:sym typeface="Bell MT"/>
                <a:hlinkClick r:id="rId6"/>
              </a:rPr>
              <a:t>ferlisa.dotson@mps.k12.al.us</a:t>
            </a:r>
            <a:r>
              <a:rPr lang="en-US" sz="2400" dirty="0" smtClean="0">
                <a:latin typeface="Bell MT"/>
                <a:ea typeface="Bell MT"/>
                <a:cs typeface="Bell MT"/>
                <a:sym typeface="Bell MT"/>
              </a:rPr>
              <a:t> </a:t>
            </a:r>
            <a:endParaRPr sz="2400" dirty="0">
              <a:latin typeface="Bell MT"/>
              <a:ea typeface="Bell MT"/>
              <a:cs typeface="Bell MT"/>
              <a:sym typeface="Bell M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ell MT"/>
                <a:ea typeface="Bell MT"/>
                <a:cs typeface="Bell MT"/>
                <a:sym typeface="Bell MT"/>
              </a:rPr>
              <a:t>   </a:t>
            </a:r>
            <a:r>
              <a:rPr lang="en-US" sz="1900" b="1" i="1" dirty="0">
                <a:latin typeface="Bell MT"/>
                <a:ea typeface="Bell MT"/>
                <a:cs typeface="Bell MT"/>
                <a:sym typeface="Bell MT"/>
              </a:rPr>
              <a:t>District Contact </a:t>
            </a:r>
            <a:r>
              <a:rPr lang="en-US" sz="2400" dirty="0">
                <a:latin typeface="Bell MT"/>
                <a:ea typeface="Bell MT"/>
                <a:cs typeface="Bell MT"/>
                <a:sym typeface="Bell MT"/>
              </a:rPr>
              <a:t>	</a:t>
            </a:r>
            <a:endParaRPr sz="2400" dirty="0">
              <a:latin typeface="Bell MT"/>
              <a:ea typeface="Bell MT"/>
              <a:cs typeface="Bell MT"/>
              <a:sym typeface="Bell M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9300" y="5637950"/>
            <a:ext cx="1796575" cy="10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570650" y="458398"/>
            <a:ext cx="8229600" cy="15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4800"/>
              <a:buNone/>
            </a:pPr>
            <a:r>
              <a:rPr lang="en-US" sz="6900" b="1">
                <a:latin typeface="Bell MT"/>
                <a:ea typeface="Bell MT"/>
                <a:cs typeface="Bell MT"/>
                <a:sym typeface="Bell MT"/>
              </a:rPr>
              <a:t>Questions</a:t>
            </a:r>
            <a:r>
              <a:rPr lang="en-US" sz="6400" b="1">
                <a:latin typeface="Bell MT"/>
                <a:ea typeface="Bell MT"/>
                <a:cs typeface="Bell MT"/>
                <a:sym typeface="Bell MT"/>
              </a:rPr>
              <a:t>?</a:t>
            </a:r>
            <a:endParaRPr sz="6400" b="1">
              <a:latin typeface="Bell MT"/>
              <a:ea typeface="Bell MT"/>
              <a:cs typeface="Bell MT"/>
              <a:sym typeface="Bell MT"/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375" y="2207100"/>
            <a:ext cx="6089575" cy="34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1924050" y="685800"/>
            <a:ext cx="57721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ll MT"/>
              <a:buNone/>
            </a:pPr>
            <a:r>
              <a:rPr lang="en-US">
                <a:latin typeface="Bell MT"/>
                <a:ea typeface="Bell MT"/>
                <a:cs typeface="Bell MT"/>
                <a:sym typeface="Bell MT"/>
              </a:rPr>
              <a:t>WHY ARE WE HERE?</a:t>
            </a:r>
            <a:endParaRPr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8077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4000">
                <a:latin typeface="Bell MT"/>
                <a:ea typeface="Bell MT"/>
                <a:cs typeface="Bell MT"/>
                <a:sym typeface="Bell MT"/>
              </a:rPr>
              <a:t>The </a:t>
            </a:r>
            <a:r>
              <a:rPr lang="en-US" sz="4000" i="1">
                <a:latin typeface="Bell MT"/>
                <a:ea typeface="Bell MT"/>
                <a:cs typeface="Bell MT"/>
                <a:sym typeface="Bell MT"/>
              </a:rPr>
              <a:t>Every Student Succeeds Act (ESSA) of 2015 </a:t>
            </a:r>
            <a:r>
              <a:rPr lang="en-US" sz="4000">
                <a:latin typeface="Bell MT"/>
                <a:ea typeface="Bell MT"/>
                <a:cs typeface="Bell MT"/>
                <a:sym typeface="Bell MT"/>
              </a:rPr>
              <a:t>requires that each Title I School hold an Annual Meeting of Title I parents for the purpose of…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0">
              <a:latin typeface="Bell MT"/>
              <a:ea typeface="Bell MT"/>
              <a:cs typeface="Bell MT"/>
              <a:sym typeface="Bell MT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4000">
                <a:latin typeface="Bell MT"/>
                <a:ea typeface="Bell MT"/>
                <a:cs typeface="Bell MT"/>
                <a:sym typeface="Bell MT"/>
              </a:rPr>
              <a:t>Informing you of your school’s participation in Title I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4000">
                <a:latin typeface="Bell MT"/>
                <a:ea typeface="Bell MT"/>
                <a:cs typeface="Bell MT"/>
                <a:sym typeface="Bell MT"/>
              </a:rPr>
              <a:t>Explaining the requirements of Title I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4000">
                <a:latin typeface="Bell MT"/>
                <a:ea typeface="Bell MT"/>
                <a:cs typeface="Bell MT"/>
                <a:sym typeface="Bell MT"/>
              </a:rPr>
              <a:t>Explaining your rights as parents to be involved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200"/>
              <a:t>		</a:t>
            </a:r>
            <a:endParaRPr sz="2200"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300" y="5637950"/>
            <a:ext cx="1796575" cy="10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447800" y="549876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ell MT"/>
              <a:buNone/>
            </a:pPr>
            <a:r>
              <a:rPr lang="en-US" sz="3400">
                <a:latin typeface="Bell MT"/>
                <a:ea typeface="Bell MT"/>
                <a:cs typeface="Bell MT"/>
                <a:sym typeface="Bell MT"/>
              </a:rPr>
              <a:t>WHAT YOU WILL LEARN…</a:t>
            </a:r>
            <a:endParaRPr sz="3400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685800" y="1692876"/>
            <a:ext cx="8001000" cy="447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800">
                <a:latin typeface="Bell MT"/>
                <a:ea typeface="Bell MT"/>
                <a:cs typeface="Bell MT"/>
                <a:sym typeface="Bell MT"/>
              </a:rPr>
              <a:t>What does it mean to be a Title I school?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800">
                <a:latin typeface="Bell MT"/>
                <a:ea typeface="Bell MT"/>
                <a:cs typeface="Bell MT"/>
                <a:sym typeface="Bell MT"/>
              </a:rPr>
              <a:t>What is the1% Set-Aside for parent and family engagement?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800">
                <a:latin typeface="Bell MT"/>
                <a:ea typeface="Bell MT"/>
                <a:cs typeface="Bell MT"/>
                <a:sym typeface="Bell MT"/>
              </a:rPr>
              <a:t>What is the LEA Title I Consolidated Plan?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800">
                <a:latin typeface="Bell MT"/>
                <a:ea typeface="Bell MT"/>
                <a:cs typeface="Bell MT"/>
                <a:sym typeface="Bell MT"/>
              </a:rPr>
              <a:t>What is the LEA Parental and Family Engagement  Policy?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800">
                <a:latin typeface="Bell MT"/>
                <a:ea typeface="Bell MT"/>
                <a:cs typeface="Bell MT"/>
                <a:sym typeface="Bell MT"/>
              </a:rPr>
              <a:t>What is a CIP?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800">
                <a:latin typeface="Bell MT"/>
                <a:ea typeface="Bell MT"/>
                <a:cs typeface="Bell MT"/>
                <a:sym typeface="Bell MT"/>
              </a:rPr>
              <a:t>What is the School-Parent Compact?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800">
                <a:latin typeface="Bell MT"/>
                <a:ea typeface="Bell MT"/>
                <a:cs typeface="Bell MT"/>
                <a:sym typeface="Bell MT"/>
              </a:rPr>
              <a:t>How do I request the qualifications of my child’s teacher(s)?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2222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2222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2222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2222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ct val="122222"/>
              <a:buNone/>
            </a:pPr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300" y="5637950"/>
            <a:ext cx="1796575" cy="10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1676400" y="609600"/>
            <a:ext cx="563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ll MT"/>
              <a:buNone/>
            </a:pPr>
            <a:r>
              <a:rPr lang="en-US" sz="3400">
                <a:latin typeface="Bell MT"/>
                <a:ea typeface="Bell MT"/>
                <a:cs typeface="Bell MT"/>
                <a:sym typeface="Bell MT"/>
              </a:rPr>
              <a:t>WHAT YOU WILL LEARN…</a:t>
            </a:r>
            <a:br>
              <a:rPr lang="en-US" sz="3400">
                <a:latin typeface="Bell MT"/>
                <a:ea typeface="Bell MT"/>
                <a:cs typeface="Bell MT"/>
                <a:sym typeface="Bell MT"/>
              </a:rPr>
            </a:br>
            <a:r>
              <a:rPr lang="en-US" sz="2400" i="1">
                <a:latin typeface="Bell MT"/>
                <a:ea typeface="Bell MT"/>
                <a:cs typeface="Bell MT"/>
                <a:sym typeface="Bell MT"/>
              </a:rPr>
              <a:t>(CONTINUED)</a:t>
            </a:r>
            <a:endParaRPr sz="2400" i="1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536275" y="1618522"/>
            <a:ext cx="8229600" cy="4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3000">
                <a:latin typeface="Bell MT"/>
                <a:ea typeface="Bell MT"/>
                <a:cs typeface="Bell MT"/>
                <a:sym typeface="Bell MT"/>
              </a:rPr>
              <a:t>How is the Annual Evaluation of the Parent and Family Engagement policy conducted?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3000">
                <a:latin typeface="Bell MT"/>
                <a:ea typeface="Bell MT"/>
                <a:cs typeface="Bell MT"/>
                <a:sym typeface="Bell MT"/>
              </a:rPr>
              <a:t>Evaluations need to target 3 key components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000">
                <a:latin typeface="Bell MT"/>
                <a:ea typeface="Bell MT"/>
                <a:cs typeface="Bell MT"/>
                <a:sym typeface="Bell MT"/>
              </a:rPr>
              <a:t>	1. Barriers</a:t>
            </a:r>
            <a:endParaRPr/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>
                <a:latin typeface="Bell MT"/>
                <a:ea typeface="Bell MT"/>
                <a:cs typeface="Bell MT"/>
                <a:sym typeface="Bell MT"/>
              </a:rPr>
              <a:t>2. Ability to assist learning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000">
                <a:latin typeface="Bell MT"/>
                <a:ea typeface="Bell MT"/>
                <a:cs typeface="Bell MT"/>
                <a:sym typeface="Bell MT"/>
              </a:rPr>
              <a:t>	3. Successful interactions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000">
              <a:latin typeface="Bell MT"/>
              <a:ea typeface="Bell MT"/>
              <a:cs typeface="Bell MT"/>
              <a:sym typeface="Bell M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3000">
                <a:latin typeface="Bell MT"/>
                <a:ea typeface="Bell MT"/>
                <a:cs typeface="Bell MT"/>
                <a:sym typeface="Bell MT"/>
              </a:rPr>
              <a:t>How can I be involved in all of these things I’m learning about?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ct val="122222"/>
              <a:buNone/>
            </a:pP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300" y="5637950"/>
            <a:ext cx="1796575" cy="10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752600" y="533400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ll MT"/>
              <a:buNone/>
            </a:pPr>
            <a:r>
              <a:rPr lang="en-US" sz="3200">
                <a:latin typeface="Bell MT"/>
                <a:ea typeface="Bell MT"/>
                <a:cs typeface="Bell MT"/>
                <a:sym typeface="Bell MT"/>
              </a:rPr>
              <a:t>WHAT DOES IT MEAN TO BE A TITLE I SCHOOL?</a:t>
            </a:r>
            <a:endParaRPr sz="3200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305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1621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600">
                <a:latin typeface="Bell MT"/>
                <a:ea typeface="Bell MT"/>
                <a:cs typeface="Bell MT"/>
                <a:sym typeface="Bell MT"/>
              </a:rPr>
              <a:t>Being a Title I school means receiving federal funding (Title I dollars) to </a:t>
            </a:r>
            <a:r>
              <a:rPr lang="en-US" sz="2600" u="sng">
                <a:latin typeface="Bell MT"/>
                <a:ea typeface="Bell MT"/>
                <a:cs typeface="Bell MT"/>
                <a:sym typeface="Bell MT"/>
              </a:rPr>
              <a:t>supplement</a:t>
            </a:r>
            <a:r>
              <a:rPr lang="en-US" sz="2600">
                <a:latin typeface="Bell MT"/>
                <a:ea typeface="Bell MT"/>
                <a:cs typeface="Bell MT"/>
                <a:sym typeface="Bell MT"/>
              </a:rPr>
              <a:t> the school’s existing programs.  These dollars are used for…</a:t>
            </a:r>
            <a:endParaRPr/>
          </a:p>
          <a:p>
            <a:pPr marL="685800" lvl="1" indent="-21621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600">
                <a:latin typeface="Bell MT"/>
                <a:ea typeface="Bell MT"/>
                <a:cs typeface="Bell MT"/>
                <a:sym typeface="Bell MT"/>
              </a:rPr>
              <a:t>Identifying students experiencing academic difficulties and providing timely assistance to help these students meet the State’s challenging content standards.</a:t>
            </a:r>
            <a:endParaRPr/>
          </a:p>
          <a:p>
            <a:pPr marL="685800" lvl="1" indent="-21621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600">
                <a:latin typeface="Bell MT"/>
                <a:ea typeface="Bell MT"/>
                <a:cs typeface="Bell MT"/>
                <a:sym typeface="Bell MT"/>
              </a:rPr>
              <a:t>Purchasing supplemental staff/programs/materials/supplies</a:t>
            </a:r>
            <a:endParaRPr/>
          </a:p>
          <a:p>
            <a:pPr marL="685800" lvl="1" indent="-21621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600">
                <a:latin typeface="Bell MT"/>
                <a:ea typeface="Bell MT"/>
                <a:cs typeface="Bell MT"/>
                <a:sym typeface="Bell MT"/>
              </a:rPr>
              <a:t>Conducting parent and family engagement meetings/trainings/activities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>
              <a:latin typeface="Bell MT"/>
              <a:ea typeface="Bell MT"/>
              <a:cs typeface="Bell MT"/>
              <a:sym typeface="Bell MT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>
              <a:latin typeface="Bell MT"/>
              <a:ea typeface="Bell MT"/>
              <a:cs typeface="Bell MT"/>
              <a:sym typeface="Bell MT"/>
            </a:endParaRPr>
          </a:p>
          <a:p>
            <a:pPr marL="228600" lvl="0" indent="-21621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600">
                <a:latin typeface="Bell MT"/>
                <a:ea typeface="Bell MT"/>
                <a:cs typeface="Bell MT"/>
                <a:sym typeface="Bell MT"/>
              </a:rPr>
              <a:t>Being a Title I school also means parent and family involvement and knowing their rights under ESSA.  </a:t>
            </a:r>
            <a:endParaRPr/>
          </a:p>
          <a:p>
            <a:pPr marL="228600" lvl="0" indent="-758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>
              <a:latin typeface="Bell MT"/>
              <a:ea typeface="Bell MT"/>
              <a:cs typeface="Bell MT"/>
              <a:sym typeface="Bell M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endParaRPr sz="2200"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6425" y="4410041"/>
            <a:ext cx="1796575" cy="10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1676400" y="609600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ell MT"/>
              <a:buNone/>
            </a:pPr>
            <a:r>
              <a:rPr lang="en-US" sz="3200">
                <a:latin typeface="Bell MT"/>
                <a:ea typeface="Bell MT"/>
                <a:cs typeface="Bell MT"/>
                <a:sym typeface="Bell MT"/>
              </a:rPr>
              <a:t>WHAT IS THE 1% SET-ASIDE AND HOW ARE PARENTS INVOLVED?</a:t>
            </a:r>
            <a:endParaRPr sz="3200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382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Any LEA with a Title I Allocation exceeding $500,000 is required by law to set aside 1% of it’s Title I allocation for parent and family engagement.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Bell MT"/>
              <a:ea typeface="Bell MT"/>
              <a:cs typeface="Bell MT"/>
              <a:sym typeface="Bell M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Of that 1%, 10% may be reserved at the LEA for system-wide initiatives related to parent and family engagement.  The remaining 90% must be allocated to all Title I schools in the LEA.  Therefore each Title I school receives its portion of the 90% to implement school-level parent and family engagement with clear expectations and objectives for meaningful involvement.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Bell MT"/>
              <a:ea typeface="Bell MT"/>
              <a:cs typeface="Bell MT"/>
              <a:sym typeface="Bell M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You, as Title I parents, have the right to be involved in how this money is spent.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endParaRPr sz="2200"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3909" y="1052223"/>
            <a:ext cx="1515291" cy="55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1600200" y="510746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ll MT"/>
              <a:buNone/>
            </a:pPr>
            <a:r>
              <a:rPr lang="en-US" sz="3200">
                <a:latin typeface="Bell MT"/>
                <a:ea typeface="Bell MT"/>
                <a:cs typeface="Bell MT"/>
                <a:sym typeface="Bell MT"/>
              </a:rPr>
              <a:t>WHAT IS THE LEA CONSOLIDATED PLAN?</a:t>
            </a:r>
            <a:endParaRPr sz="3200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The LEA Title I Consolidated Plan addresses how the LEA will use Title I funds throughout the school system .  Topics include: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Student academic assessments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Additional assistance provided struggling students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Coordination and integration of federal funds and programs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School programs including Migrant, Pre-School, EL, and Homeless, as applicable.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Parent and Family Engagement Strategies, which is included in the Parent and Family Engagement Policy.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Bell MT"/>
              <a:ea typeface="Bell MT"/>
              <a:cs typeface="Bell MT"/>
              <a:sym typeface="Bell M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You, as a Title I Parent, have a right to be involved in the development of the LEA Title I Consolidated Plan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34431"/>
            <a:ext cx="1319349" cy="105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1676400" y="663146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ll MT"/>
              <a:buNone/>
            </a:pPr>
            <a:r>
              <a:rPr lang="en-US" sz="2800">
                <a:latin typeface="Bell MT"/>
                <a:ea typeface="Bell MT"/>
                <a:cs typeface="Bell MT"/>
                <a:sym typeface="Bell MT"/>
              </a:rPr>
              <a:t>WHAT IS THE LEA PARENT AND FAMILY ENGAGEMENT PLAN?</a:t>
            </a:r>
            <a:endParaRPr sz="2800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171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This plan addresses how the LEA will implement the parent and family engagement requirements of Every Student Succeeds Act</a:t>
            </a:r>
            <a:r>
              <a:rPr lang="en-US" sz="2400" i="1">
                <a:latin typeface="Bell MT"/>
                <a:ea typeface="Bell MT"/>
                <a:cs typeface="Bell MT"/>
                <a:sym typeface="Bell MT"/>
              </a:rPr>
              <a:t>.  </a:t>
            </a: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It includes…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i="1">
              <a:latin typeface="Bell MT"/>
              <a:ea typeface="Bell MT"/>
              <a:cs typeface="Bell MT"/>
              <a:sym typeface="Bell MT"/>
            </a:endParaRPr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The LEA’s expectations for parents and families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Bell MT"/>
              <a:ea typeface="Bell MT"/>
              <a:cs typeface="Bell MT"/>
              <a:sym typeface="Bell MT"/>
            </a:endParaRPr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How the LEA will involve parents in decision-making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Bell MT"/>
              <a:ea typeface="Bell MT"/>
              <a:cs typeface="Bell MT"/>
              <a:sym typeface="Bell MT"/>
            </a:endParaRPr>
          </a:p>
          <a:p>
            <a:pPr marL="685800" lvl="1" indent="-2171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How the LEA will work to build the schools’ and parents’ capacity for strong parental involvement to improve student academic achievement</a:t>
            </a:r>
            <a:endParaRPr/>
          </a:p>
          <a:p>
            <a:pPr marL="228600" lvl="0" indent="-2171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You, as Title I parents, have the right to be involved in the development of this plan.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endParaRPr sz="2200"/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11" y="137454"/>
            <a:ext cx="1796575" cy="10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2209800" y="685800"/>
            <a:ext cx="449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ll MT"/>
              <a:buNone/>
            </a:pPr>
            <a:r>
              <a:rPr lang="en-US" sz="3200">
                <a:latin typeface="Bell MT"/>
                <a:ea typeface="Bell MT"/>
                <a:cs typeface="Bell MT"/>
                <a:sym typeface="Bell MT"/>
              </a:rPr>
              <a:t>WHAT IS A CIP?</a:t>
            </a:r>
            <a:endParaRPr sz="3200">
              <a:latin typeface="Bell MT"/>
              <a:ea typeface="Bell MT"/>
              <a:cs typeface="Bell MT"/>
              <a:sym typeface="Bell MT"/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609600" y="1676400"/>
            <a:ext cx="8077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The CIP is your school’s Continuous Improvement Plan and includes: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A Needs Assessment and Summary of Data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Goals and Strategies to Address Academic Needs of Students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Professional Development Needs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Coordination of Resources/Comprehensive Budget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The School’s Parent and Family Engagement policy.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Bell MT"/>
              <a:ea typeface="Bell MT"/>
              <a:cs typeface="Bell MT"/>
              <a:sym typeface="Bell M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latin typeface="Bell MT"/>
                <a:ea typeface="Bell MT"/>
                <a:cs typeface="Bell MT"/>
                <a:sym typeface="Bell MT"/>
              </a:rPr>
              <a:t>You, as Title I parents, have the right to be involved in the development of this plan.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300" y="5637950"/>
            <a:ext cx="1796575" cy="100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967</Words>
  <Application>Microsoft Office PowerPoint</Application>
  <PresentationFormat>On-screen Show (4:3)</PresentationFormat>
  <Paragraphs>145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Century Gothic</vt:lpstr>
      <vt:lpstr>Bell MT</vt:lpstr>
      <vt:lpstr>Arial</vt:lpstr>
      <vt:lpstr>Playfair Display</vt:lpstr>
      <vt:lpstr>Lato</vt:lpstr>
      <vt:lpstr>Blue &amp; Gold</vt:lpstr>
      <vt:lpstr>WELCOME TO  THE 2022 ANNUAL MEETING  OF TITLE I PARENTS</vt:lpstr>
      <vt:lpstr>WHY ARE WE HERE?</vt:lpstr>
      <vt:lpstr>WHAT YOU WILL LEARN…</vt:lpstr>
      <vt:lpstr>WHAT YOU WILL LEARN… (CONTINUED)</vt:lpstr>
      <vt:lpstr>WHAT DOES IT MEAN TO BE A TITLE I SCHOOL?</vt:lpstr>
      <vt:lpstr>WHAT IS THE 1% SET-ASIDE AND HOW ARE PARENTS INVOLVED?</vt:lpstr>
      <vt:lpstr>WHAT IS THE LEA CONSOLIDATED PLAN?</vt:lpstr>
      <vt:lpstr>WHAT IS THE LEA PARENT AND FAMILY ENGAGEMENT PLAN?</vt:lpstr>
      <vt:lpstr>WHAT IS A CIP?</vt:lpstr>
      <vt:lpstr>WHAT’S INCLUDED IN THE SCHOOL’S PARENT AND FAMILY ENGAGEMENT PLAN</vt:lpstr>
      <vt:lpstr>WHAT IS THE SCHOOL-PARENT COMPACT?</vt:lpstr>
      <vt:lpstr>HOW DO I REQUEST THE QUALIFICATIONS OF MY CHILD’S TEACHERS?</vt:lpstr>
      <vt:lpstr>HOW IS THE EVALUATION OF THE  LEA PARENT AND FAMILY ENGAGEMENT POLICY CONDUCTED?</vt:lpstr>
      <vt:lpstr>WHO ARE THE PARENT LEADERS AT MY SCHOOL?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THE 2022 ANNUAL MEETING  OF TITLE I PARENTS</dc:title>
  <dc:creator>Adams, Piper</dc:creator>
  <cp:lastModifiedBy>Moore, Kiyomi</cp:lastModifiedBy>
  <cp:revision>3</cp:revision>
  <dcterms:modified xsi:type="dcterms:W3CDTF">2022-08-26T16:56:09Z</dcterms:modified>
</cp:coreProperties>
</file>