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9144000"/>
  <p:notesSz cx="7010400" cy="9296400"/>
  <p:embeddedFontLst>
    <p:embeddedFont>
      <p:font typeface="Playfair Display"/>
      <p:regular r:id="rId21"/>
      <p:bold r:id="rId22"/>
      <p:italic r:id="rId23"/>
      <p:boldItalic r:id="rId24"/>
    </p:embeddedFont>
    <p:embeddedFont>
      <p:font typeface="Lato"/>
      <p:regular r:id="rId25"/>
      <p:bold r:id="rId26"/>
      <p:italic r:id="rId27"/>
      <p:boldItalic r:id="rId28"/>
    </p:embeddedFont>
    <p:embeddedFont>
      <p:font typeface="Bell MT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33" roundtripDataSignature="AMtx7mgFQpoEeEPNOTcPqdFT1zhCz3bsu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PlayfairDisplay-bold.fntdata"/><Relationship Id="rId21" Type="http://schemas.openxmlformats.org/officeDocument/2006/relationships/font" Target="fonts/PlayfairDisplay-regular.fntdata"/><Relationship Id="rId24" Type="http://schemas.openxmlformats.org/officeDocument/2006/relationships/font" Target="fonts/PlayfairDisplay-boldItalic.fntdata"/><Relationship Id="rId23" Type="http://schemas.openxmlformats.org/officeDocument/2006/relationships/font" Target="fonts/PlayfairDisplay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Lato-bold.fntdata"/><Relationship Id="rId25" Type="http://schemas.openxmlformats.org/officeDocument/2006/relationships/font" Target="fonts/Lato-regular.fntdata"/><Relationship Id="rId28" Type="http://schemas.openxmlformats.org/officeDocument/2006/relationships/font" Target="fonts/Lato-boldItalic.fntdata"/><Relationship Id="rId27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BellMT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BellMT-italic.fntdata"/><Relationship Id="rId30" Type="http://schemas.openxmlformats.org/officeDocument/2006/relationships/font" Target="fonts/BellMT-bold.fntdata"/><Relationship Id="rId11" Type="http://schemas.openxmlformats.org/officeDocument/2006/relationships/slide" Target="slides/slide6.xml"/><Relationship Id="rId33" Type="http://customschemas.google.com/relationships/presentationmetadata" Target="metadata"/><Relationship Id="rId10" Type="http://schemas.openxmlformats.org/officeDocument/2006/relationships/slide" Target="slides/slide5.xml"/><Relationship Id="rId32" Type="http://schemas.openxmlformats.org/officeDocument/2006/relationships/font" Target="fonts/BellMT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p1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7" name="Google Shape;77;p1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0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8" name="Google Shape;148;p10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49" name="Google Shape;149;p10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1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p11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10"/>
              <a:buFont typeface="Calibri"/>
              <a:buNone/>
            </a:pPr>
            <a:r>
              <a:t/>
            </a:r>
            <a:endParaRPr sz="1110"/>
          </a:p>
        </p:txBody>
      </p:sp>
      <p:sp>
        <p:nvSpPr>
          <p:cNvPr id="157" name="Google Shape;157;p11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2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4" name="Google Shape;164;p12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5" name="Google Shape;165;p12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3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2" name="Google Shape;172;p13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3" name="Google Shape;173;p13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4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0" name="Google Shape;180;p14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1" name="Google Shape;181;p14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5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8" name="Google Shape;188;p15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9" name="Google Shape;189;p15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2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5" name="Google Shape;85;p2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93" name="Google Shape;93;p3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p4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1" name="Google Shape;101;p4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p5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9" name="Google Shape;109;p5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Google Shape;116;p6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110"/>
          </a:p>
        </p:txBody>
      </p:sp>
      <p:sp>
        <p:nvSpPr>
          <p:cNvPr id="117" name="Google Shape;117;p6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p7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5" name="Google Shape;125;p7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p8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3" name="Google Shape;133;p8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0" name="Google Shape;140;p9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10"/>
              <a:buFont typeface="Calibri"/>
              <a:buNone/>
            </a:pPr>
            <a:r>
              <a:t/>
            </a:r>
            <a:endParaRPr b="1" sz="1110" u="sng"/>
          </a:p>
        </p:txBody>
      </p:sp>
      <p:sp>
        <p:nvSpPr>
          <p:cNvPr id="141" name="Google Shape;141;p9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7"/>
          <p:cNvSpPr/>
          <p:nvPr/>
        </p:nvSpPr>
        <p:spPr>
          <a:xfrm>
            <a:off x="586721" y="0"/>
            <a:ext cx="7970700" cy="8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17"/>
          <p:cNvSpPr/>
          <p:nvPr/>
        </p:nvSpPr>
        <p:spPr>
          <a:xfrm>
            <a:off x="586721" y="6769200"/>
            <a:ext cx="7970700" cy="8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" name="Google Shape;16;p17"/>
          <p:cNvCxnSpPr/>
          <p:nvPr/>
        </p:nvCxnSpPr>
        <p:spPr>
          <a:xfrm>
            <a:off x="733219" y="2980467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17"/>
          <p:cNvSpPr txBox="1"/>
          <p:nvPr>
            <p:ph type="ctrTitle"/>
          </p:nvPr>
        </p:nvSpPr>
        <p:spPr>
          <a:xfrm>
            <a:off x="630600" y="182400"/>
            <a:ext cx="7893000" cy="2471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8" name="Google Shape;18;p17"/>
          <p:cNvSpPr txBox="1"/>
          <p:nvPr>
            <p:ph idx="1" type="subTitle"/>
          </p:nvPr>
        </p:nvSpPr>
        <p:spPr>
          <a:xfrm>
            <a:off x="630600" y="4304500"/>
            <a:ext cx="7893000" cy="1698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19" name="Google Shape;19;p1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6"/>
          <p:cNvSpPr txBox="1"/>
          <p:nvPr>
            <p:ph idx="1" type="body"/>
          </p:nvPr>
        </p:nvSpPr>
        <p:spPr>
          <a:xfrm>
            <a:off x="319500" y="5640767"/>
            <a:ext cx="5998800" cy="79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5" name="Google Shape;65;p2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7"/>
          <p:cNvSpPr/>
          <p:nvPr/>
        </p:nvSpPr>
        <p:spPr>
          <a:xfrm>
            <a:off x="586721" y="0"/>
            <a:ext cx="7970700" cy="8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27"/>
          <p:cNvSpPr/>
          <p:nvPr/>
        </p:nvSpPr>
        <p:spPr>
          <a:xfrm>
            <a:off x="586721" y="6769200"/>
            <a:ext cx="7970700" cy="8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27"/>
          <p:cNvSpPr txBox="1"/>
          <p:nvPr>
            <p:ph hasCustomPrompt="1" type="title"/>
          </p:nvPr>
        </p:nvSpPr>
        <p:spPr>
          <a:xfrm>
            <a:off x="586725" y="1805050"/>
            <a:ext cx="7970700" cy="205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0" name="Google Shape;70;p27"/>
          <p:cNvSpPr txBox="1"/>
          <p:nvPr>
            <p:ph idx="1" type="body"/>
          </p:nvPr>
        </p:nvSpPr>
        <p:spPr>
          <a:xfrm>
            <a:off x="586725" y="3957850"/>
            <a:ext cx="7970700" cy="14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1" name="Google Shape;71;p2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8"/>
          <p:cNvSpPr txBox="1"/>
          <p:nvPr>
            <p:ph type="title"/>
          </p:nvPr>
        </p:nvSpPr>
        <p:spPr>
          <a:xfrm>
            <a:off x="2171700" y="764373"/>
            <a:ext cx="63780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18"/>
          <p:cNvSpPr txBox="1"/>
          <p:nvPr>
            <p:ph idx="1" type="body"/>
          </p:nvPr>
        </p:nvSpPr>
        <p:spPr>
          <a:xfrm>
            <a:off x="594360" y="2194560"/>
            <a:ext cx="7955400" cy="40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indent="-3429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indent="-34290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indent="-3429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indent="-3429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indent="-34290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indent="-342900" lvl="8" marL="411480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23" name="Google Shape;23;p18"/>
          <p:cNvSpPr txBox="1"/>
          <p:nvPr>
            <p:ph idx="10" type="dt"/>
          </p:nvPr>
        </p:nvSpPr>
        <p:spPr>
          <a:xfrm>
            <a:off x="6412230" y="6356351"/>
            <a:ext cx="2137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18"/>
          <p:cNvSpPr txBox="1"/>
          <p:nvPr>
            <p:ph idx="11" type="ftr"/>
          </p:nvPr>
        </p:nvSpPr>
        <p:spPr>
          <a:xfrm>
            <a:off x="594360" y="6355846"/>
            <a:ext cx="5680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18"/>
          <p:cNvSpPr txBox="1"/>
          <p:nvPr>
            <p:ph idx="12" type="sldNum"/>
          </p:nvPr>
        </p:nvSpPr>
        <p:spPr>
          <a:xfrm>
            <a:off x="6572250" y="381001"/>
            <a:ext cx="1977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9"/>
          <p:cNvSpPr/>
          <p:nvPr/>
        </p:nvSpPr>
        <p:spPr>
          <a:xfrm>
            <a:off x="586721" y="6769200"/>
            <a:ext cx="7970700" cy="8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19"/>
          <p:cNvSpPr/>
          <p:nvPr/>
        </p:nvSpPr>
        <p:spPr>
          <a:xfrm>
            <a:off x="586721" y="0"/>
            <a:ext cx="7970700" cy="8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19"/>
          <p:cNvSpPr txBox="1"/>
          <p:nvPr>
            <p:ph type="title"/>
          </p:nvPr>
        </p:nvSpPr>
        <p:spPr>
          <a:xfrm>
            <a:off x="509550" y="2561800"/>
            <a:ext cx="81249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0" name="Google Shape;30;p1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0"/>
          <p:cNvSpPr/>
          <p:nvPr/>
        </p:nvSpPr>
        <p:spPr>
          <a:xfrm>
            <a:off x="-125" y="6727600"/>
            <a:ext cx="9144000" cy="130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3" name="Google Shape;33;p20"/>
          <p:cNvCxnSpPr/>
          <p:nvPr/>
        </p:nvCxnSpPr>
        <p:spPr>
          <a:xfrm>
            <a:off x="419425" y="1538926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4" name="Google Shape;34;p20"/>
          <p:cNvSpPr txBox="1"/>
          <p:nvPr>
            <p:ph type="title"/>
          </p:nvPr>
        </p:nvSpPr>
        <p:spPr>
          <a:xfrm>
            <a:off x="311700" y="496967"/>
            <a:ext cx="8520600" cy="8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5" name="Google Shape;35;p20"/>
          <p:cNvSpPr txBox="1"/>
          <p:nvPr>
            <p:ph idx="1" type="body"/>
          </p:nvPr>
        </p:nvSpPr>
        <p:spPr>
          <a:xfrm>
            <a:off x="311700" y="1890400"/>
            <a:ext cx="8520600" cy="42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6" name="Google Shape;36;p2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Google Shape;38;p21"/>
          <p:cNvCxnSpPr/>
          <p:nvPr/>
        </p:nvCxnSpPr>
        <p:spPr>
          <a:xfrm>
            <a:off x="419425" y="1538926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21"/>
          <p:cNvSpPr txBox="1"/>
          <p:nvPr>
            <p:ph type="title"/>
          </p:nvPr>
        </p:nvSpPr>
        <p:spPr>
          <a:xfrm>
            <a:off x="311700" y="496967"/>
            <a:ext cx="8520600" cy="8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40" name="Google Shape;40;p21"/>
          <p:cNvSpPr txBox="1"/>
          <p:nvPr>
            <p:ph idx="1" type="body"/>
          </p:nvPr>
        </p:nvSpPr>
        <p:spPr>
          <a:xfrm>
            <a:off x="311700" y="1890600"/>
            <a:ext cx="3999900" cy="42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21"/>
          <p:cNvSpPr txBox="1"/>
          <p:nvPr>
            <p:ph idx="2" type="body"/>
          </p:nvPr>
        </p:nvSpPr>
        <p:spPr>
          <a:xfrm>
            <a:off x="4832400" y="1890600"/>
            <a:ext cx="3999900" cy="42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2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2"/>
          <p:cNvSpPr txBox="1"/>
          <p:nvPr>
            <p:ph type="title"/>
          </p:nvPr>
        </p:nvSpPr>
        <p:spPr>
          <a:xfrm>
            <a:off x="311700" y="496967"/>
            <a:ext cx="8520600" cy="8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45" name="Google Shape;45;p2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Google Shape;47;p23"/>
          <p:cNvCxnSpPr/>
          <p:nvPr/>
        </p:nvCxnSpPr>
        <p:spPr>
          <a:xfrm>
            <a:off x="411044" y="1890363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23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9" name="Google Shape;49;p23"/>
          <p:cNvSpPr txBox="1"/>
          <p:nvPr>
            <p:ph idx="1" type="body"/>
          </p:nvPr>
        </p:nvSpPr>
        <p:spPr>
          <a:xfrm>
            <a:off x="311700" y="2187133"/>
            <a:ext cx="2808000" cy="39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0" name="Google Shape;50;p2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4"/>
          <p:cNvSpPr/>
          <p:nvPr/>
        </p:nvSpPr>
        <p:spPr>
          <a:xfrm>
            <a:off x="586721" y="0"/>
            <a:ext cx="7970700" cy="8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24"/>
          <p:cNvSpPr/>
          <p:nvPr/>
        </p:nvSpPr>
        <p:spPr>
          <a:xfrm>
            <a:off x="586721" y="6769200"/>
            <a:ext cx="7970700" cy="8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24"/>
          <p:cNvSpPr txBox="1"/>
          <p:nvPr>
            <p:ph type="title"/>
          </p:nvPr>
        </p:nvSpPr>
        <p:spPr>
          <a:xfrm>
            <a:off x="490250" y="701800"/>
            <a:ext cx="56187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55" name="Google Shape;55;p2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5"/>
          <p:cNvSpPr/>
          <p:nvPr/>
        </p:nvSpPr>
        <p:spPr>
          <a:xfrm>
            <a:off x="4572000" y="-133"/>
            <a:ext cx="457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8" name="Google Shape;58;p25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9" name="Google Shape;59;p25"/>
          <p:cNvSpPr txBox="1"/>
          <p:nvPr>
            <p:ph type="title"/>
          </p:nvPr>
        </p:nvSpPr>
        <p:spPr>
          <a:xfrm>
            <a:off x="265500" y="1446167"/>
            <a:ext cx="4045200" cy="227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0" name="Google Shape;60;p25"/>
          <p:cNvSpPr txBox="1"/>
          <p:nvPr>
            <p:ph idx="1" type="subTitle"/>
          </p:nvPr>
        </p:nvSpPr>
        <p:spPr>
          <a:xfrm>
            <a:off x="265500" y="3793600"/>
            <a:ext cx="4045200" cy="189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61" name="Google Shape;61;p25"/>
          <p:cNvSpPr txBox="1"/>
          <p:nvPr>
            <p:ph idx="2" type="body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62" name="Google Shape;62;p2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lue-gold">
    <p:bg>
      <p:bgPr>
        <a:solidFill>
          <a:srgbClr val="1155CC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/>
          <p:nvPr>
            <p:ph type="title"/>
          </p:nvPr>
        </p:nvSpPr>
        <p:spPr>
          <a:xfrm>
            <a:off x="311700" y="496967"/>
            <a:ext cx="8520600" cy="8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i="0" sz="3200" u="none" cap="none" strike="noStrik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i="0" sz="3200" u="none" cap="none" strike="noStrik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i="0" sz="3200" u="none" cap="none" strike="noStrik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i="0" sz="3200" u="none" cap="none" strike="noStrik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i="0" sz="3200" u="none" cap="none" strike="noStrik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i="0" sz="3200" u="none" cap="none" strike="noStrik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i="0" sz="3200" u="none" cap="none" strike="noStrik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i="0" sz="3200" u="none" cap="none" strike="noStrik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i="0" sz="3200" u="none" cap="none" strike="noStrik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1" name="Google Shape;11;p16"/>
          <p:cNvSpPr txBox="1"/>
          <p:nvPr>
            <p:ph idx="1" type="body"/>
          </p:nvPr>
        </p:nvSpPr>
        <p:spPr>
          <a:xfrm>
            <a:off x="311700" y="1890400"/>
            <a:ext cx="8520600" cy="42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b="0" i="0" sz="1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 b="0" i="0" sz="1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 b="0" i="0" sz="1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 b="0" i="0" sz="1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 b="0" i="0" sz="1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 b="0" i="0" sz="1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 b="0" i="0" sz="1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 b="0" i="0" sz="1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 b="0" i="0" sz="1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2" name="Google Shape;12;p1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"/>
          <p:cNvSpPr txBox="1"/>
          <p:nvPr>
            <p:ph type="ctrTitle"/>
          </p:nvPr>
        </p:nvSpPr>
        <p:spPr>
          <a:xfrm>
            <a:off x="571475" y="2932550"/>
            <a:ext cx="83820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ll MT"/>
              <a:buNone/>
            </a:pPr>
            <a:r>
              <a:rPr lang="en-US" sz="3600">
                <a:latin typeface="Bell MT"/>
                <a:ea typeface="Bell MT"/>
                <a:cs typeface="Bell MT"/>
                <a:sym typeface="Bell MT"/>
              </a:rPr>
              <a:t>WELCOME TO </a:t>
            </a:r>
            <a:br>
              <a:rPr lang="en-US" sz="3600">
                <a:latin typeface="Bell MT"/>
                <a:ea typeface="Bell MT"/>
                <a:cs typeface="Bell MT"/>
                <a:sym typeface="Bell MT"/>
              </a:rPr>
            </a:br>
            <a:r>
              <a:rPr lang="en-US" sz="3600">
                <a:latin typeface="Bell MT"/>
                <a:ea typeface="Bell MT"/>
                <a:cs typeface="Bell MT"/>
                <a:sym typeface="Bell MT"/>
              </a:rPr>
              <a:t>THE 2022 ANNUAL MEETING </a:t>
            </a:r>
            <a:br>
              <a:rPr lang="en-US" sz="3600">
                <a:latin typeface="Bell MT"/>
                <a:ea typeface="Bell MT"/>
                <a:cs typeface="Bell MT"/>
                <a:sym typeface="Bell MT"/>
              </a:rPr>
            </a:br>
            <a:r>
              <a:rPr lang="en-US" sz="3600">
                <a:latin typeface="Bell MT"/>
                <a:ea typeface="Bell MT"/>
                <a:cs typeface="Bell MT"/>
                <a:sym typeface="Bell MT"/>
              </a:rPr>
              <a:t>OF TITLE I PARENTS</a:t>
            </a:r>
            <a:endParaRPr sz="3600">
              <a:latin typeface="Bell MT"/>
              <a:ea typeface="Bell MT"/>
              <a:cs typeface="Bell MT"/>
              <a:sym typeface="Bell MT"/>
            </a:endParaRPr>
          </a:p>
        </p:txBody>
      </p:sp>
      <p:sp>
        <p:nvSpPr>
          <p:cNvPr id="80" name="Google Shape;80;p1"/>
          <p:cNvSpPr txBox="1"/>
          <p:nvPr/>
        </p:nvSpPr>
        <p:spPr>
          <a:xfrm>
            <a:off x="2285975" y="3989200"/>
            <a:ext cx="49530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Capitol Heights Middle School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Dr. Aurelio Harrison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August 24, 2022</a:t>
            </a:r>
            <a:endParaRPr sz="240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10:30 AM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</p:txBody>
      </p:sp>
      <p:pic>
        <p:nvPicPr>
          <p:cNvPr id="81" name="Google Shape;8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74325" y="276150"/>
            <a:ext cx="1976325" cy="152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0"/>
          <p:cNvSpPr txBox="1"/>
          <p:nvPr>
            <p:ph type="title"/>
          </p:nvPr>
        </p:nvSpPr>
        <p:spPr>
          <a:xfrm>
            <a:off x="1333500" y="533400"/>
            <a:ext cx="6858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Bell MT"/>
              <a:buNone/>
            </a:pPr>
            <a:r>
              <a:rPr lang="en-US" sz="2800">
                <a:latin typeface="Bell MT"/>
                <a:ea typeface="Bell MT"/>
                <a:cs typeface="Bell MT"/>
                <a:sym typeface="Bell MT"/>
              </a:rPr>
              <a:t>WHAT’S INCLUDED IN THE SCHOOL’S PARENT AND FAMILY ENGAGEMENT PLAN</a:t>
            </a:r>
            <a:endParaRPr sz="2800">
              <a:latin typeface="Bell MT"/>
              <a:ea typeface="Bell MT"/>
              <a:cs typeface="Bell MT"/>
              <a:sym typeface="Bell MT"/>
            </a:endParaRPr>
          </a:p>
        </p:txBody>
      </p:sp>
      <p:sp>
        <p:nvSpPr>
          <p:cNvPr id="152" name="Google Shape;152;p10"/>
          <p:cNvSpPr txBox="1"/>
          <p:nvPr>
            <p:ph idx="1" type="body"/>
          </p:nvPr>
        </p:nvSpPr>
        <p:spPr>
          <a:xfrm>
            <a:off x="381000" y="1676400"/>
            <a:ext cx="8534400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This plan addresses how the school will implement the parent and family engagement requirements of Every Child Succeeds Act of 2015. </a:t>
            </a:r>
            <a:endParaRPr sz="2400">
              <a:latin typeface="Bell MT"/>
              <a:ea typeface="Bell MT"/>
              <a:cs typeface="Bell MT"/>
              <a:sym typeface="Bell MT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i="1" lang="en-US" sz="2400">
                <a:latin typeface="Bell MT"/>
                <a:ea typeface="Bell MT"/>
                <a:cs typeface="Bell MT"/>
                <a:sym typeface="Bell MT"/>
              </a:rPr>
              <a:t>  </a:t>
            </a: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Components include…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How parents can be involved in decision-making and activities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How parental and family engagement funds are being used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How information and training will be provided to parents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How the school will build capacity in parents and staff for strong parental and family engagement through “evidence based” strategies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400">
              <a:latin typeface="Bell MT"/>
              <a:ea typeface="Bell MT"/>
              <a:cs typeface="Bell MT"/>
              <a:sym typeface="Bell MT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You, as Title I parents, have the right to be involved in the development of your school’s Parent and Family Engagement  Plan.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200"/>
          </a:p>
        </p:txBody>
      </p:sp>
      <p:pic>
        <p:nvPicPr>
          <p:cNvPr id="153" name="Google Shape;153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69300" y="5637950"/>
            <a:ext cx="1796575" cy="100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1"/>
          <p:cNvSpPr txBox="1"/>
          <p:nvPr>
            <p:ph type="title"/>
          </p:nvPr>
        </p:nvSpPr>
        <p:spPr>
          <a:xfrm>
            <a:off x="723900" y="609600"/>
            <a:ext cx="7924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ll MT"/>
              <a:buNone/>
            </a:pPr>
            <a:r>
              <a:rPr lang="en-US" sz="2800">
                <a:latin typeface="Bell MT"/>
                <a:ea typeface="Bell MT"/>
                <a:cs typeface="Bell MT"/>
                <a:sym typeface="Bell MT"/>
              </a:rPr>
              <a:t>WHAT IS THE SCHOOL-PARENT COMPACT?</a:t>
            </a:r>
            <a:endParaRPr sz="2800">
              <a:latin typeface="Bell MT"/>
              <a:ea typeface="Bell MT"/>
              <a:cs typeface="Bell MT"/>
              <a:sym typeface="Bell MT"/>
            </a:endParaRPr>
          </a:p>
        </p:txBody>
      </p:sp>
      <p:sp>
        <p:nvSpPr>
          <p:cNvPr id="160" name="Google Shape;160;p11"/>
          <p:cNvSpPr txBox="1"/>
          <p:nvPr>
            <p:ph idx="1" type="body"/>
          </p:nvPr>
        </p:nvSpPr>
        <p:spPr>
          <a:xfrm>
            <a:off x="304800" y="2133600"/>
            <a:ext cx="8534400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The compact is a commitment from the </a:t>
            </a:r>
            <a:r>
              <a:rPr b="1" lang="en-US" sz="2400">
                <a:latin typeface="Bell MT"/>
                <a:ea typeface="Bell MT"/>
                <a:cs typeface="Bell MT"/>
                <a:sym typeface="Bell MT"/>
              </a:rPr>
              <a:t>schoo</a:t>
            </a: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l, the </a:t>
            </a:r>
            <a:r>
              <a:rPr b="1" lang="en-US" sz="2400">
                <a:latin typeface="Bell MT"/>
                <a:ea typeface="Bell MT"/>
                <a:cs typeface="Bell MT"/>
                <a:sym typeface="Bell MT"/>
              </a:rPr>
              <a:t>parent</a:t>
            </a: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, and the </a:t>
            </a:r>
            <a:r>
              <a:rPr b="1" lang="en-US" sz="2400">
                <a:latin typeface="Bell MT"/>
                <a:ea typeface="Bell MT"/>
                <a:cs typeface="Bell MT"/>
                <a:sym typeface="Bell MT"/>
              </a:rPr>
              <a:t>student</a:t>
            </a: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 to share in the responsibility for improved academic achievement.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latin typeface="Bell MT"/>
              <a:ea typeface="Bell MT"/>
              <a:cs typeface="Bell MT"/>
              <a:sym typeface="Bell MT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You, as Title I Parents, have the right to be involved in the development of the School-Parent Compact.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latin typeface="Bell MT"/>
              <a:ea typeface="Bell MT"/>
              <a:cs typeface="Bell MT"/>
              <a:sym typeface="Bell MT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School section </a:t>
            </a:r>
            <a:r>
              <a:rPr b="1" lang="en-US" sz="2400" u="sng">
                <a:latin typeface="Bell MT"/>
                <a:ea typeface="Bell MT"/>
                <a:cs typeface="Bell MT"/>
                <a:sym typeface="Bell MT"/>
              </a:rPr>
              <a:t>MUST</a:t>
            </a: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 include the following 6 components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latin typeface="Bell MT"/>
              <a:ea typeface="Bell MT"/>
              <a:cs typeface="Bell MT"/>
              <a:sym typeface="Bell MT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Distribution of the Compact.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sz="2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sz="2200"/>
          </a:p>
        </p:txBody>
      </p:sp>
      <p:pic>
        <p:nvPicPr>
          <p:cNvPr id="161" name="Google Shape;161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69300" y="5637950"/>
            <a:ext cx="1796575" cy="100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2"/>
          <p:cNvSpPr txBox="1"/>
          <p:nvPr>
            <p:ph type="title"/>
          </p:nvPr>
        </p:nvSpPr>
        <p:spPr>
          <a:xfrm>
            <a:off x="1104900" y="914400"/>
            <a:ext cx="716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Bell MT"/>
              <a:buNone/>
            </a:pPr>
            <a:r>
              <a:rPr lang="en-US" sz="2800">
                <a:latin typeface="Bell MT"/>
                <a:ea typeface="Bell MT"/>
                <a:cs typeface="Bell MT"/>
                <a:sym typeface="Bell MT"/>
              </a:rPr>
              <a:t>HOW DO I REQUEST THE QUALIFICATIONS OF MY CHILD’S TEACHERS?</a:t>
            </a:r>
            <a:endParaRPr sz="2800">
              <a:latin typeface="Bell MT"/>
              <a:ea typeface="Bell MT"/>
              <a:cs typeface="Bell MT"/>
              <a:sym typeface="Bell MT"/>
            </a:endParaRPr>
          </a:p>
        </p:txBody>
      </p:sp>
      <p:sp>
        <p:nvSpPr>
          <p:cNvPr id="168" name="Google Shape;168;p12"/>
          <p:cNvSpPr txBox="1"/>
          <p:nvPr>
            <p:ph idx="1" type="body"/>
          </p:nvPr>
        </p:nvSpPr>
        <p:spPr>
          <a:xfrm>
            <a:off x="685800" y="2667000"/>
            <a:ext cx="8001000" cy="2895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 sz="2800">
                <a:latin typeface="Bell MT"/>
                <a:ea typeface="Bell MT"/>
                <a:cs typeface="Bell MT"/>
                <a:sym typeface="Bell MT"/>
              </a:rPr>
              <a:t>You, as Title I Parents, have the right to request the qualifications of your child’s teachers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>
              <a:latin typeface="Bell MT"/>
              <a:ea typeface="Bell MT"/>
              <a:cs typeface="Bell MT"/>
              <a:sym typeface="Bell MT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 sz="2800">
                <a:latin typeface="Bell MT"/>
                <a:ea typeface="Bell MT"/>
                <a:cs typeface="Bell MT"/>
                <a:sym typeface="Bell MT"/>
              </a:rPr>
              <a:t>How you are notified of this right and the process for making such request.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sz="2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sz="2200"/>
          </a:p>
        </p:txBody>
      </p:sp>
      <p:pic>
        <p:nvPicPr>
          <p:cNvPr id="169" name="Google Shape;169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69300" y="5637950"/>
            <a:ext cx="1796575" cy="100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"/>
          <p:cNvSpPr txBox="1"/>
          <p:nvPr>
            <p:ph type="title"/>
          </p:nvPr>
        </p:nvSpPr>
        <p:spPr>
          <a:xfrm>
            <a:off x="1828800" y="685800"/>
            <a:ext cx="6172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Bell MT"/>
              <a:buNone/>
            </a:pPr>
            <a:r>
              <a:rPr lang="en-US" sz="2800">
                <a:latin typeface="Bell MT"/>
                <a:ea typeface="Bell MT"/>
                <a:cs typeface="Bell MT"/>
                <a:sym typeface="Bell MT"/>
              </a:rPr>
              <a:t>HOW IS THE EVALUATION OF THE </a:t>
            </a:r>
            <a:br>
              <a:rPr lang="en-US" sz="2800">
                <a:latin typeface="Bell MT"/>
                <a:ea typeface="Bell MT"/>
                <a:cs typeface="Bell MT"/>
                <a:sym typeface="Bell MT"/>
              </a:rPr>
            </a:br>
            <a:r>
              <a:rPr lang="en-US" sz="2800">
                <a:latin typeface="Bell MT"/>
                <a:ea typeface="Bell MT"/>
                <a:cs typeface="Bell MT"/>
                <a:sym typeface="Bell MT"/>
              </a:rPr>
              <a:t>LEA PARENT AND FAMILY ENGAGEMENT POLICY CONDUCTED?</a:t>
            </a:r>
            <a:endParaRPr sz="2800">
              <a:latin typeface="Bell MT"/>
              <a:ea typeface="Bell MT"/>
              <a:cs typeface="Bell MT"/>
              <a:sym typeface="Bell MT"/>
            </a:endParaRPr>
          </a:p>
        </p:txBody>
      </p:sp>
      <p:sp>
        <p:nvSpPr>
          <p:cNvPr id="176" name="Google Shape;176;p13"/>
          <p:cNvSpPr txBox="1"/>
          <p:nvPr>
            <p:ph idx="1" type="body"/>
          </p:nvPr>
        </p:nvSpPr>
        <p:spPr>
          <a:xfrm>
            <a:off x="457200" y="1981200"/>
            <a:ext cx="8305800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20574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Evaluation Requirements</a:t>
            </a:r>
            <a:endParaRPr/>
          </a:p>
          <a:p>
            <a:pPr indent="-20574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LEAs and schools must actively outreach to all parents and families reaching beyond barriers of culture, language, disabilities, and poverty.</a:t>
            </a:r>
            <a:endParaRPr/>
          </a:p>
          <a:p>
            <a:pPr indent="-20574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Conduct annually</a:t>
            </a:r>
            <a:endParaRPr/>
          </a:p>
          <a:p>
            <a:pPr indent="-20574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Conduct with Title I parents</a:t>
            </a:r>
            <a:endParaRPr/>
          </a:p>
          <a:p>
            <a:pPr indent="-20574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Analyze Content and Effectiveness of the current plan</a:t>
            </a:r>
            <a:endParaRPr/>
          </a:p>
          <a:p>
            <a:pPr indent="-20574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Identify Barriers to parental and family engagement</a:t>
            </a:r>
            <a:endParaRPr/>
          </a:p>
          <a:p>
            <a:pPr indent="-20574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Data/Input may include…</a:t>
            </a:r>
            <a:endParaRPr/>
          </a:p>
          <a:p>
            <a:pPr indent="-205739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Parent Survey (Required)</a:t>
            </a:r>
            <a:endParaRPr/>
          </a:p>
          <a:p>
            <a:pPr indent="-205739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Focus Groups</a:t>
            </a:r>
            <a:endParaRPr/>
          </a:p>
          <a:p>
            <a:pPr indent="-205739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Parent Advisory Committees</a:t>
            </a:r>
            <a:endParaRPr/>
          </a:p>
          <a:p>
            <a:pPr indent="-20574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Process and Timeline	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400">
              <a:latin typeface="Bell MT"/>
              <a:ea typeface="Bell MT"/>
              <a:cs typeface="Bell MT"/>
              <a:sym typeface="Bell MT"/>
            </a:endParaRPr>
          </a:p>
          <a:p>
            <a:pPr indent="-20574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How the evaluation informs next year’s plan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200"/>
          </a:p>
        </p:txBody>
      </p:sp>
      <p:pic>
        <p:nvPicPr>
          <p:cNvPr id="177" name="Google Shape;17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69300" y="5637950"/>
            <a:ext cx="1796575" cy="100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4"/>
          <p:cNvSpPr txBox="1"/>
          <p:nvPr>
            <p:ph type="title"/>
          </p:nvPr>
        </p:nvSpPr>
        <p:spPr>
          <a:xfrm>
            <a:off x="2133600" y="609600"/>
            <a:ext cx="5791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ell MT"/>
              <a:buNone/>
            </a:pPr>
            <a:r>
              <a:rPr lang="en-US" sz="3200">
                <a:latin typeface="Bell MT"/>
                <a:ea typeface="Bell MT"/>
                <a:cs typeface="Bell MT"/>
                <a:sym typeface="Bell MT"/>
              </a:rPr>
              <a:t>WHO ARE THE PARENT LEADERS AT MY SCHOOL?</a:t>
            </a:r>
            <a:endParaRPr sz="3200">
              <a:latin typeface="Bell MT"/>
              <a:ea typeface="Bell MT"/>
              <a:cs typeface="Bell MT"/>
              <a:sym typeface="Bell MT"/>
            </a:endParaRPr>
          </a:p>
        </p:txBody>
      </p:sp>
      <p:sp>
        <p:nvSpPr>
          <p:cNvPr id="184" name="Google Shape;184;p14"/>
          <p:cNvSpPr txBox="1"/>
          <p:nvPr>
            <p:ph idx="1" type="body"/>
          </p:nvPr>
        </p:nvSpPr>
        <p:spPr>
          <a:xfrm>
            <a:off x="183425" y="2067600"/>
            <a:ext cx="88656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           </a:t>
            </a:r>
            <a:r>
              <a:rPr b="1" lang="en-US" sz="2400">
                <a:latin typeface="Bell MT"/>
                <a:ea typeface="Bell MT"/>
                <a:cs typeface="Bell MT"/>
                <a:sym typeface="Bell MT"/>
              </a:rPr>
              <a:t>Name		          Phone		     Email Address</a:t>
            </a:r>
            <a:endParaRPr/>
          </a:p>
          <a:p>
            <a:pPr indent="-2286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Sharonda Phelps	(334)260-1000		</a:t>
            </a:r>
            <a:r>
              <a:rPr i="1" lang="en-US" sz="2400">
                <a:latin typeface="Bell MT"/>
                <a:ea typeface="Bell MT"/>
                <a:cs typeface="Bell MT"/>
                <a:sym typeface="Bell MT"/>
              </a:rPr>
              <a:t>sharonda.phelps@mps.k12.al.us</a:t>
            </a:r>
            <a:endParaRPr i="1"/>
          </a:p>
          <a:p>
            <a:pPr indent="-2286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Dr. LaShonda Moorer (334)260-1000	</a:t>
            </a:r>
            <a:r>
              <a:rPr i="1" lang="en-US" sz="2300">
                <a:latin typeface="Bell MT"/>
                <a:ea typeface="Bell MT"/>
                <a:cs typeface="Bell MT"/>
                <a:sym typeface="Bell MT"/>
              </a:rPr>
              <a:t>lashonda.moorer@mps.k12.al.us</a:t>
            </a:r>
            <a:endParaRPr i="1" sz="1700"/>
          </a:p>
          <a:p>
            <a:pPr indent="-2286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Dr. Aurelio Harrison (334)260-1000	</a:t>
            </a:r>
            <a:r>
              <a:rPr i="1" lang="en-US" sz="2300">
                <a:latin typeface="Bell MT"/>
                <a:ea typeface="Bell MT"/>
                <a:cs typeface="Bell MT"/>
                <a:sym typeface="Bell MT"/>
              </a:rPr>
              <a:t>aurelio.harrison@mps.k12.al.us</a:t>
            </a:r>
            <a:endParaRPr i="1" sz="1700"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Ferlisa Dotson, 		334-315-8385		</a:t>
            </a:r>
            <a:r>
              <a:rPr i="1" lang="en-US" sz="2400">
                <a:latin typeface="Bell MT"/>
                <a:ea typeface="Bell MT"/>
                <a:cs typeface="Bell MT"/>
                <a:sym typeface="Bell MT"/>
              </a:rPr>
              <a:t>ferlisa.dotson@mps.k12.al.us</a:t>
            </a:r>
            <a:endParaRPr i="1" sz="2400">
              <a:latin typeface="Bell MT"/>
              <a:ea typeface="Bell MT"/>
              <a:cs typeface="Bell MT"/>
              <a:sym typeface="Bell M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   District Contact 	</a:t>
            </a:r>
            <a:endParaRPr sz="2400">
              <a:latin typeface="Bell MT"/>
              <a:ea typeface="Bell MT"/>
              <a:cs typeface="Bell MT"/>
              <a:sym typeface="Bell MT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  <p:pic>
        <p:nvPicPr>
          <p:cNvPr id="185" name="Google Shape;185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69300" y="5637950"/>
            <a:ext cx="1796575" cy="100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5"/>
          <p:cNvSpPr txBox="1"/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entury Gothic"/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192" name="Google Shape;192;p15"/>
          <p:cNvSpPr txBox="1"/>
          <p:nvPr>
            <p:ph idx="1" type="body"/>
          </p:nvPr>
        </p:nvSpPr>
        <p:spPr>
          <a:xfrm>
            <a:off x="570650" y="458398"/>
            <a:ext cx="8229600" cy="159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228600" lvl="0" marL="228600" rtl="0" algn="ctr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Clr>
                <a:schemeClr val="dk1"/>
              </a:buClr>
              <a:buSzPts val="4800"/>
              <a:buNone/>
            </a:pPr>
            <a:r>
              <a:rPr b="1" lang="en-US" sz="6900">
                <a:latin typeface="Bell MT"/>
                <a:ea typeface="Bell MT"/>
                <a:cs typeface="Bell MT"/>
                <a:sym typeface="Bell MT"/>
              </a:rPr>
              <a:t>Questions</a:t>
            </a:r>
            <a:r>
              <a:rPr b="1" lang="en-US" sz="6400">
                <a:latin typeface="Bell MT"/>
                <a:ea typeface="Bell MT"/>
                <a:cs typeface="Bell MT"/>
                <a:sym typeface="Bell MT"/>
              </a:rPr>
              <a:t>?</a:t>
            </a:r>
            <a:endParaRPr b="1" sz="6400">
              <a:latin typeface="Bell MT"/>
              <a:ea typeface="Bell MT"/>
              <a:cs typeface="Bell MT"/>
              <a:sym typeface="Bell MT"/>
            </a:endParaRPr>
          </a:p>
        </p:txBody>
      </p:sp>
      <p:pic>
        <p:nvPicPr>
          <p:cNvPr id="193" name="Google Shape;193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69375" y="2207100"/>
            <a:ext cx="6089575" cy="341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"/>
          <p:cNvSpPr txBox="1"/>
          <p:nvPr>
            <p:ph type="title"/>
          </p:nvPr>
        </p:nvSpPr>
        <p:spPr>
          <a:xfrm>
            <a:off x="1924050" y="685800"/>
            <a:ext cx="57721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ell MT"/>
              <a:buNone/>
            </a:pPr>
            <a:r>
              <a:rPr lang="en-US">
                <a:latin typeface="Bell MT"/>
                <a:ea typeface="Bell MT"/>
                <a:cs typeface="Bell MT"/>
                <a:sym typeface="Bell MT"/>
              </a:rPr>
              <a:t>WHY ARE WE HERE?</a:t>
            </a:r>
            <a:endParaRPr>
              <a:latin typeface="Bell MT"/>
              <a:ea typeface="Bell MT"/>
              <a:cs typeface="Bell MT"/>
              <a:sym typeface="Bell MT"/>
            </a:endParaRPr>
          </a:p>
        </p:txBody>
      </p:sp>
      <p:sp>
        <p:nvSpPr>
          <p:cNvPr id="88" name="Google Shape;88;p2"/>
          <p:cNvSpPr txBox="1"/>
          <p:nvPr>
            <p:ph idx="1" type="body"/>
          </p:nvPr>
        </p:nvSpPr>
        <p:spPr>
          <a:xfrm>
            <a:off x="609600" y="2209800"/>
            <a:ext cx="8077200" cy="31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US" sz="4000">
                <a:latin typeface="Bell MT"/>
                <a:ea typeface="Bell MT"/>
                <a:cs typeface="Bell MT"/>
                <a:sym typeface="Bell MT"/>
              </a:rPr>
              <a:t>The </a:t>
            </a:r>
            <a:r>
              <a:rPr i="1" lang="en-US" sz="4000">
                <a:latin typeface="Bell MT"/>
                <a:ea typeface="Bell MT"/>
                <a:cs typeface="Bell MT"/>
                <a:sym typeface="Bell MT"/>
              </a:rPr>
              <a:t>Every Student Succeeds Act (ESSA) of 2015 </a:t>
            </a:r>
            <a:r>
              <a:rPr lang="en-US" sz="4000">
                <a:latin typeface="Bell MT"/>
                <a:ea typeface="Bell MT"/>
                <a:cs typeface="Bell MT"/>
                <a:sym typeface="Bell MT"/>
              </a:rPr>
              <a:t>requires that each Title I School hold an Annual Meeting of Title I parents for the purpose of…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4000">
              <a:latin typeface="Bell MT"/>
              <a:ea typeface="Bell MT"/>
              <a:cs typeface="Bell MT"/>
              <a:sym typeface="Bell MT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-US" sz="4000">
                <a:latin typeface="Bell MT"/>
                <a:ea typeface="Bell MT"/>
                <a:cs typeface="Bell MT"/>
                <a:sym typeface="Bell MT"/>
              </a:rPr>
              <a:t>Informing you of your school’s participation in Title I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-US" sz="4000">
                <a:latin typeface="Bell MT"/>
                <a:ea typeface="Bell MT"/>
                <a:cs typeface="Bell MT"/>
                <a:sym typeface="Bell MT"/>
              </a:rPr>
              <a:t>Explaining the requirements of Title I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-US" sz="4000">
                <a:latin typeface="Bell MT"/>
                <a:ea typeface="Bell MT"/>
                <a:cs typeface="Bell MT"/>
                <a:sym typeface="Bell MT"/>
              </a:rPr>
              <a:t>Explaining your rights as parents to be involved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18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Clr>
                <a:schemeClr val="dk1"/>
              </a:buClr>
              <a:buSzPct val="100000"/>
              <a:buNone/>
            </a:pPr>
            <a:r>
              <a:rPr lang="en-US" sz="2200"/>
              <a:t>		</a:t>
            </a:r>
            <a:endParaRPr sz="2200"/>
          </a:p>
        </p:txBody>
      </p:sp>
      <p:pic>
        <p:nvPicPr>
          <p:cNvPr id="89" name="Google Shape;8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69300" y="5637950"/>
            <a:ext cx="1796575" cy="100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"/>
          <p:cNvSpPr txBox="1"/>
          <p:nvPr>
            <p:ph type="title"/>
          </p:nvPr>
        </p:nvSpPr>
        <p:spPr>
          <a:xfrm>
            <a:off x="1447800" y="549876"/>
            <a:ext cx="6477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Bell MT"/>
              <a:buNone/>
            </a:pPr>
            <a:r>
              <a:rPr lang="en-US" sz="3400">
                <a:latin typeface="Bell MT"/>
                <a:ea typeface="Bell MT"/>
                <a:cs typeface="Bell MT"/>
                <a:sym typeface="Bell MT"/>
              </a:rPr>
              <a:t>WHAT YOU WILL LEARN…</a:t>
            </a:r>
            <a:endParaRPr sz="3400">
              <a:latin typeface="Bell MT"/>
              <a:ea typeface="Bell MT"/>
              <a:cs typeface="Bell MT"/>
              <a:sym typeface="Bell MT"/>
            </a:endParaRPr>
          </a:p>
        </p:txBody>
      </p:sp>
      <p:sp>
        <p:nvSpPr>
          <p:cNvPr id="96" name="Google Shape;96;p3"/>
          <p:cNvSpPr txBox="1"/>
          <p:nvPr>
            <p:ph idx="1" type="body"/>
          </p:nvPr>
        </p:nvSpPr>
        <p:spPr>
          <a:xfrm>
            <a:off x="685800" y="1692876"/>
            <a:ext cx="8001000" cy="4479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-20193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US" sz="2800">
                <a:latin typeface="Bell MT"/>
                <a:ea typeface="Bell MT"/>
                <a:cs typeface="Bell MT"/>
                <a:sym typeface="Bell MT"/>
              </a:rPr>
              <a:t>What does it mean to be a Title I school?</a:t>
            </a:r>
            <a:endParaRPr/>
          </a:p>
          <a:p>
            <a:pPr indent="-20193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US" sz="2800">
                <a:latin typeface="Bell MT"/>
                <a:ea typeface="Bell MT"/>
                <a:cs typeface="Bell MT"/>
                <a:sym typeface="Bell MT"/>
              </a:rPr>
              <a:t>What is the1% Set-Aside for parent and family engagement?</a:t>
            </a:r>
            <a:endParaRPr/>
          </a:p>
          <a:p>
            <a:pPr indent="-20193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US" sz="2800">
                <a:latin typeface="Bell MT"/>
                <a:ea typeface="Bell MT"/>
                <a:cs typeface="Bell MT"/>
                <a:sym typeface="Bell MT"/>
              </a:rPr>
              <a:t>What is the LEA Title I Consolidated Plan?</a:t>
            </a:r>
            <a:endParaRPr/>
          </a:p>
          <a:p>
            <a:pPr indent="-20193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US" sz="2800">
                <a:latin typeface="Bell MT"/>
                <a:ea typeface="Bell MT"/>
                <a:cs typeface="Bell MT"/>
                <a:sym typeface="Bell MT"/>
              </a:rPr>
              <a:t>What is the LEA Parental and Family Engagement  Policy?</a:t>
            </a:r>
            <a:endParaRPr/>
          </a:p>
          <a:p>
            <a:pPr indent="-20193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US" sz="2800">
                <a:latin typeface="Bell MT"/>
                <a:ea typeface="Bell MT"/>
                <a:cs typeface="Bell MT"/>
                <a:sym typeface="Bell MT"/>
              </a:rPr>
              <a:t>What is a CIP?</a:t>
            </a:r>
            <a:endParaRPr/>
          </a:p>
          <a:p>
            <a:pPr indent="-20193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US" sz="2800">
                <a:latin typeface="Bell MT"/>
                <a:ea typeface="Bell MT"/>
                <a:cs typeface="Bell MT"/>
                <a:sym typeface="Bell MT"/>
              </a:rPr>
              <a:t>What is the School-Parent Compact?</a:t>
            </a:r>
            <a:endParaRPr/>
          </a:p>
          <a:p>
            <a:pPr indent="-20193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US" sz="2800">
                <a:latin typeface="Bell MT"/>
                <a:ea typeface="Bell MT"/>
                <a:cs typeface="Bell MT"/>
                <a:sym typeface="Bell MT"/>
              </a:rPr>
              <a:t>How do I request the qualifications of my child’s teacher(s)?</a:t>
            </a:r>
            <a:endParaRPr/>
          </a:p>
          <a:p>
            <a:pPr indent="-889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22221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22221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22221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22221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Clr>
                <a:schemeClr val="dk1"/>
              </a:buClr>
              <a:buSzPct val="122221"/>
              <a:buNone/>
            </a:pPr>
            <a:r>
              <a:t/>
            </a:r>
            <a:endParaRPr/>
          </a:p>
        </p:txBody>
      </p:sp>
      <p:pic>
        <p:nvPicPr>
          <p:cNvPr id="97" name="Google Shape;9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69300" y="5637950"/>
            <a:ext cx="1796575" cy="100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/>
          <p:nvPr>
            <p:ph type="title"/>
          </p:nvPr>
        </p:nvSpPr>
        <p:spPr>
          <a:xfrm>
            <a:off x="1676400" y="609600"/>
            <a:ext cx="5638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Bell MT"/>
              <a:buNone/>
            </a:pPr>
            <a:r>
              <a:rPr lang="en-US" sz="3400">
                <a:latin typeface="Bell MT"/>
                <a:ea typeface="Bell MT"/>
                <a:cs typeface="Bell MT"/>
                <a:sym typeface="Bell MT"/>
              </a:rPr>
              <a:t>WHAT YOU WILL LEARN…</a:t>
            </a:r>
            <a:br>
              <a:rPr lang="en-US" sz="3400">
                <a:latin typeface="Bell MT"/>
                <a:ea typeface="Bell MT"/>
                <a:cs typeface="Bell MT"/>
                <a:sym typeface="Bell MT"/>
              </a:rPr>
            </a:br>
            <a:r>
              <a:rPr i="1" lang="en-US" sz="2400">
                <a:latin typeface="Bell MT"/>
                <a:ea typeface="Bell MT"/>
                <a:cs typeface="Bell MT"/>
                <a:sym typeface="Bell MT"/>
              </a:rPr>
              <a:t>(CONTINUED)</a:t>
            </a:r>
            <a:endParaRPr i="1" sz="2400">
              <a:latin typeface="Bell MT"/>
              <a:ea typeface="Bell MT"/>
              <a:cs typeface="Bell MT"/>
              <a:sym typeface="Bell MT"/>
            </a:endParaRPr>
          </a:p>
        </p:txBody>
      </p:sp>
      <p:sp>
        <p:nvSpPr>
          <p:cNvPr id="104" name="Google Shape;104;p4"/>
          <p:cNvSpPr txBox="1"/>
          <p:nvPr>
            <p:ph idx="1" type="body"/>
          </p:nvPr>
        </p:nvSpPr>
        <p:spPr>
          <a:xfrm>
            <a:off x="536275" y="1618522"/>
            <a:ext cx="8229600" cy="448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5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5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5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4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US" sz="3000">
                <a:latin typeface="Bell MT"/>
                <a:ea typeface="Bell MT"/>
                <a:cs typeface="Bell MT"/>
                <a:sym typeface="Bell MT"/>
              </a:rPr>
              <a:t>How is the Annual Evaluation of the Parent and Family Engagement policy conducted?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US" sz="3000">
                <a:latin typeface="Bell MT"/>
                <a:ea typeface="Bell MT"/>
                <a:cs typeface="Bell MT"/>
                <a:sym typeface="Bell MT"/>
              </a:rPr>
              <a:t>Evaluations need to target 3 key components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000">
                <a:latin typeface="Bell MT"/>
                <a:ea typeface="Bell MT"/>
                <a:cs typeface="Bell MT"/>
                <a:sym typeface="Bell MT"/>
              </a:rPr>
              <a:t>	1. Barriers</a:t>
            </a:r>
            <a:endParaRPr/>
          </a:p>
          <a:p>
            <a:pPr indent="0" lvl="2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600">
                <a:latin typeface="Bell MT"/>
                <a:ea typeface="Bell MT"/>
                <a:cs typeface="Bell MT"/>
                <a:sym typeface="Bell MT"/>
              </a:rPr>
              <a:t>2. Ability to assist learning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000">
                <a:latin typeface="Bell MT"/>
                <a:ea typeface="Bell MT"/>
                <a:cs typeface="Bell MT"/>
                <a:sym typeface="Bell MT"/>
              </a:rPr>
              <a:t>	3. Successful interactions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3000">
              <a:latin typeface="Bell MT"/>
              <a:ea typeface="Bell MT"/>
              <a:cs typeface="Bell MT"/>
              <a:sym typeface="Bell MT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US" sz="3000">
                <a:latin typeface="Bell MT"/>
                <a:ea typeface="Bell MT"/>
                <a:cs typeface="Bell MT"/>
                <a:sym typeface="Bell MT"/>
              </a:rPr>
              <a:t>How can I be involved in all of these things I’m learning about?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Clr>
                <a:schemeClr val="dk1"/>
              </a:buClr>
              <a:buSzPct val="122221"/>
              <a:buNone/>
            </a:pPr>
            <a:r>
              <a:t/>
            </a:r>
            <a:endParaRPr/>
          </a:p>
        </p:txBody>
      </p:sp>
      <p:pic>
        <p:nvPicPr>
          <p:cNvPr id="105" name="Google Shape;10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69300" y="5637950"/>
            <a:ext cx="1796575" cy="100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"/>
          <p:cNvSpPr txBox="1"/>
          <p:nvPr>
            <p:ph type="title"/>
          </p:nvPr>
        </p:nvSpPr>
        <p:spPr>
          <a:xfrm>
            <a:off x="1752600" y="533400"/>
            <a:ext cx="6172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ell MT"/>
              <a:buNone/>
            </a:pPr>
            <a:r>
              <a:rPr lang="en-US" sz="3200">
                <a:latin typeface="Bell MT"/>
                <a:ea typeface="Bell MT"/>
                <a:cs typeface="Bell MT"/>
                <a:sym typeface="Bell MT"/>
              </a:rPr>
              <a:t>WHAT DOES IT MEAN TO BE A TITLE I SCHOOL?</a:t>
            </a:r>
            <a:endParaRPr sz="3200">
              <a:latin typeface="Bell MT"/>
              <a:ea typeface="Bell MT"/>
              <a:cs typeface="Bell MT"/>
              <a:sym typeface="Bell MT"/>
            </a:endParaRPr>
          </a:p>
        </p:txBody>
      </p:sp>
      <p:sp>
        <p:nvSpPr>
          <p:cNvPr id="112" name="Google Shape;112;p5"/>
          <p:cNvSpPr txBox="1"/>
          <p:nvPr>
            <p:ph idx="1" type="body"/>
          </p:nvPr>
        </p:nvSpPr>
        <p:spPr>
          <a:xfrm>
            <a:off x="457200" y="1676400"/>
            <a:ext cx="83058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216216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US" sz="2600">
                <a:latin typeface="Bell MT"/>
                <a:ea typeface="Bell MT"/>
                <a:cs typeface="Bell MT"/>
                <a:sym typeface="Bell MT"/>
              </a:rPr>
              <a:t>Being a Title I school means receiving federal funding (Title I dollars) to </a:t>
            </a:r>
            <a:r>
              <a:rPr lang="en-US" sz="2600" u="sng">
                <a:latin typeface="Bell MT"/>
                <a:ea typeface="Bell MT"/>
                <a:cs typeface="Bell MT"/>
                <a:sym typeface="Bell MT"/>
              </a:rPr>
              <a:t>supplement</a:t>
            </a:r>
            <a:r>
              <a:rPr lang="en-US" sz="2600">
                <a:latin typeface="Bell MT"/>
                <a:ea typeface="Bell MT"/>
                <a:cs typeface="Bell MT"/>
                <a:sym typeface="Bell MT"/>
              </a:rPr>
              <a:t> the school’s existing programs.  These dollars are used for…</a:t>
            </a:r>
            <a:endParaRPr/>
          </a:p>
          <a:p>
            <a:pPr indent="-216216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-US" sz="2600">
                <a:latin typeface="Bell MT"/>
                <a:ea typeface="Bell MT"/>
                <a:cs typeface="Bell MT"/>
                <a:sym typeface="Bell MT"/>
              </a:rPr>
              <a:t>Identifying students experiencing academic difficulties and providing timely assistance to help these students meet the State’s challenging content standards.</a:t>
            </a:r>
            <a:endParaRPr/>
          </a:p>
          <a:p>
            <a:pPr indent="-216216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-US" sz="2600">
                <a:latin typeface="Bell MT"/>
                <a:ea typeface="Bell MT"/>
                <a:cs typeface="Bell MT"/>
                <a:sym typeface="Bell MT"/>
              </a:rPr>
              <a:t>Purchasing supplemental staff/programs/materials/supplies</a:t>
            </a:r>
            <a:endParaRPr/>
          </a:p>
          <a:p>
            <a:pPr indent="-216216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-US" sz="2600">
                <a:latin typeface="Bell MT"/>
                <a:ea typeface="Bell MT"/>
                <a:cs typeface="Bell MT"/>
                <a:sym typeface="Bell MT"/>
              </a:rPr>
              <a:t>Conducting parent and family engagement meetings/trainings/activities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600">
              <a:latin typeface="Bell MT"/>
              <a:ea typeface="Bell MT"/>
              <a:cs typeface="Bell MT"/>
              <a:sym typeface="Bell MT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600">
              <a:latin typeface="Bell MT"/>
              <a:ea typeface="Bell MT"/>
              <a:cs typeface="Bell MT"/>
              <a:sym typeface="Bell MT"/>
            </a:endParaRPr>
          </a:p>
          <a:p>
            <a:pPr indent="-216216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US" sz="2600">
                <a:latin typeface="Bell MT"/>
                <a:ea typeface="Bell MT"/>
                <a:cs typeface="Bell MT"/>
                <a:sym typeface="Bell MT"/>
              </a:rPr>
              <a:t>Being a Title I school also means parent and family involvement and knowing their rights under ESSA.  </a:t>
            </a:r>
            <a:endParaRPr/>
          </a:p>
          <a:p>
            <a:pPr indent="-75882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600">
              <a:latin typeface="Bell MT"/>
              <a:ea typeface="Bell MT"/>
              <a:cs typeface="Bell MT"/>
              <a:sym typeface="Bell MT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200"/>
          </a:p>
        </p:txBody>
      </p:sp>
      <p:pic>
        <p:nvPicPr>
          <p:cNvPr id="113" name="Google Shape;113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69300" y="5637950"/>
            <a:ext cx="1796575" cy="100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"/>
          <p:cNvSpPr txBox="1"/>
          <p:nvPr>
            <p:ph type="title"/>
          </p:nvPr>
        </p:nvSpPr>
        <p:spPr>
          <a:xfrm>
            <a:off x="1676400" y="609600"/>
            <a:ext cx="6172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Bell MT"/>
              <a:buNone/>
            </a:pPr>
            <a:r>
              <a:rPr lang="en-US" sz="3200">
                <a:latin typeface="Bell MT"/>
                <a:ea typeface="Bell MT"/>
                <a:cs typeface="Bell MT"/>
                <a:sym typeface="Bell MT"/>
              </a:rPr>
              <a:t>WHAT IS THE 1% SET-ASIDE AND HOW ARE PARENTS INVOLVED?</a:t>
            </a:r>
            <a:endParaRPr sz="3200">
              <a:latin typeface="Bell MT"/>
              <a:ea typeface="Bell MT"/>
              <a:cs typeface="Bell MT"/>
              <a:sym typeface="Bell MT"/>
            </a:endParaRPr>
          </a:p>
        </p:txBody>
      </p:sp>
      <p:sp>
        <p:nvSpPr>
          <p:cNvPr id="120" name="Google Shape;120;p6"/>
          <p:cNvSpPr txBox="1"/>
          <p:nvPr>
            <p:ph idx="1" type="body"/>
          </p:nvPr>
        </p:nvSpPr>
        <p:spPr>
          <a:xfrm>
            <a:off x="457200" y="1752600"/>
            <a:ext cx="83820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Any LEA with a Title I Allocation exceeding $500,000 is required by law to set aside 1% of it’s Title I allocation for parent and family engagement.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400">
              <a:latin typeface="Bell MT"/>
              <a:ea typeface="Bell MT"/>
              <a:cs typeface="Bell MT"/>
              <a:sym typeface="Bell MT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Of that 1%, 10% may be reserved at the LEA for system-wide initiatives related to parent and family engagement.  The remaining 90% must be allocated to all Title I schools in the LEA.  Therefore each Title I school receives its portion of the 90% to implement school-level parent and family engagement with clear expectations and objectives for meaningful involvement.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400">
              <a:latin typeface="Bell MT"/>
              <a:ea typeface="Bell MT"/>
              <a:cs typeface="Bell MT"/>
              <a:sym typeface="Bell MT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You, as Title I parents, have the right to be involved in how this money is spent.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200"/>
          </a:p>
        </p:txBody>
      </p:sp>
      <p:pic>
        <p:nvPicPr>
          <p:cNvPr id="121" name="Google Shape;121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69300" y="5637950"/>
            <a:ext cx="1796575" cy="100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"/>
          <p:cNvSpPr txBox="1"/>
          <p:nvPr>
            <p:ph type="title"/>
          </p:nvPr>
        </p:nvSpPr>
        <p:spPr>
          <a:xfrm>
            <a:off x="1600200" y="510746"/>
            <a:ext cx="6172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ell MT"/>
              <a:buNone/>
            </a:pPr>
            <a:r>
              <a:rPr lang="en-US" sz="3200">
                <a:latin typeface="Bell MT"/>
                <a:ea typeface="Bell MT"/>
                <a:cs typeface="Bell MT"/>
                <a:sym typeface="Bell MT"/>
              </a:rPr>
              <a:t>WHAT IS THE LEA CONSOLIDATED PLAN?</a:t>
            </a:r>
            <a:endParaRPr sz="3200">
              <a:latin typeface="Bell MT"/>
              <a:ea typeface="Bell MT"/>
              <a:cs typeface="Bell MT"/>
              <a:sym typeface="Bell MT"/>
            </a:endParaRPr>
          </a:p>
        </p:txBody>
      </p:sp>
      <p:sp>
        <p:nvSpPr>
          <p:cNvPr id="128" name="Google Shape;128;p7"/>
          <p:cNvSpPr txBox="1"/>
          <p:nvPr>
            <p:ph idx="1" type="body"/>
          </p:nvPr>
        </p:nvSpPr>
        <p:spPr>
          <a:xfrm>
            <a:off x="457200" y="1676400"/>
            <a:ext cx="83820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The LEA Title I Consolidated Plan addresses how the LEA will use Title I funds throughout the school system .  Topics include: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Student academic assessments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Additional assistance provided struggling students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Coordination and integration of federal funds and programs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School programs including Migrant, Pre-School, EL, and Homeless, as applicable.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Parent and Family Engagement Strategies, which is included in the Parent and Family Engagement Policy.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latin typeface="Bell MT"/>
              <a:ea typeface="Bell MT"/>
              <a:cs typeface="Bell MT"/>
              <a:sym typeface="Bell MT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You, as a Title I Parent, have a right to be involved in the development of the LEA Title I Consolidated Plan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sz="2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sz="2200"/>
          </a:p>
        </p:txBody>
      </p:sp>
      <p:pic>
        <p:nvPicPr>
          <p:cNvPr id="129" name="Google Shape;129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69300" y="5637950"/>
            <a:ext cx="1796575" cy="100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"/>
          <p:cNvSpPr txBox="1"/>
          <p:nvPr>
            <p:ph type="title"/>
          </p:nvPr>
        </p:nvSpPr>
        <p:spPr>
          <a:xfrm>
            <a:off x="1676400" y="663146"/>
            <a:ext cx="6172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ll MT"/>
              <a:buNone/>
            </a:pPr>
            <a:r>
              <a:rPr lang="en-US" sz="2800">
                <a:latin typeface="Bell MT"/>
                <a:ea typeface="Bell MT"/>
                <a:cs typeface="Bell MT"/>
                <a:sym typeface="Bell MT"/>
              </a:rPr>
              <a:t>WHAT IS THE LEA PARENT AND FAMILY ENGAGEMENT PLAN?</a:t>
            </a:r>
            <a:endParaRPr sz="2800">
              <a:latin typeface="Bell MT"/>
              <a:ea typeface="Bell MT"/>
              <a:cs typeface="Bell MT"/>
              <a:sym typeface="Bell MT"/>
            </a:endParaRPr>
          </a:p>
        </p:txBody>
      </p:sp>
      <p:sp>
        <p:nvSpPr>
          <p:cNvPr id="136" name="Google Shape;136;p8"/>
          <p:cNvSpPr txBox="1"/>
          <p:nvPr>
            <p:ph idx="1" type="body"/>
          </p:nvPr>
        </p:nvSpPr>
        <p:spPr>
          <a:xfrm>
            <a:off x="457200" y="1828800"/>
            <a:ext cx="83820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1717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This plan addresses how the LEA will implement the parent and family engagement requirements of Every Student Succeeds Act</a:t>
            </a:r>
            <a:r>
              <a:rPr i="1" lang="en-US" sz="2400">
                <a:latin typeface="Bell MT"/>
                <a:ea typeface="Bell MT"/>
                <a:cs typeface="Bell MT"/>
                <a:sym typeface="Bell MT"/>
              </a:rPr>
              <a:t>.  </a:t>
            </a: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It includes…</a:t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i="1" sz="2400">
              <a:latin typeface="Bell MT"/>
              <a:ea typeface="Bell MT"/>
              <a:cs typeface="Bell MT"/>
              <a:sym typeface="Bell MT"/>
            </a:endParaRPr>
          </a:p>
          <a:p>
            <a:pPr indent="-217169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The LEA’s expectations for parents and families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400">
              <a:latin typeface="Bell MT"/>
              <a:ea typeface="Bell MT"/>
              <a:cs typeface="Bell MT"/>
              <a:sym typeface="Bell MT"/>
            </a:endParaRPr>
          </a:p>
          <a:p>
            <a:pPr indent="-217169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How the LEA will involve parents in decision-making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400">
              <a:latin typeface="Bell MT"/>
              <a:ea typeface="Bell MT"/>
              <a:cs typeface="Bell MT"/>
              <a:sym typeface="Bell MT"/>
            </a:endParaRPr>
          </a:p>
          <a:p>
            <a:pPr indent="-217169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How the LEA will work to build the schools’ and parents’ capacity for strong parental involvement to improve student academic achievement</a:t>
            </a:r>
            <a:endParaRPr/>
          </a:p>
          <a:p>
            <a:pPr indent="-21717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You, as Title I parents, have the right to be involved in the development of this plan.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1800"/>
          </a:p>
          <a:p>
            <a:pPr indent="-889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200"/>
          </a:p>
        </p:txBody>
      </p:sp>
      <p:pic>
        <p:nvPicPr>
          <p:cNvPr id="137" name="Google Shape;137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69300" y="5637950"/>
            <a:ext cx="1796575" cy="100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"/>
          <p:cNvSpPr txBox="1"/>
          <p:nvPr>
            <p:ph type="title"/>
          </p:nvPr>
        </p:nvSpPr>
        <p:spPr>
          <a:xfrm>
            <a:off x="2209800" y="685800"/>
            <a:ext cx="449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ell MT"/>
              <a:buNone/>
            </a:pPr>
            <a:r>
              <a:rPr lang="en-US" sz="3200">
                <a:latin typeface="Bell MT"/>
                <a:ea typeface="Bell MT"/>
                <a:cs typeface="Bell MT"/>
                <a:sym typeface="Bell MT"/>
              </a:rPr>
              <a:t>WHAT IS A CIP?</a:t>
            </a:r>
            <a:endParaRPr sz="3200">
              <a:latin typeface="Bell MT"/>
              <a:ea typeface="Bell MT"/>
              <a:cs typeface="Bell MT"/>
              <a:sym typeface="Bell MT"/>
            </a:endParaRPr>
          </a:p>
        </p:txBody>
      </p:sp>
      <p:sp>
        <p:nvSpPr>
          <p:cNvPr id="144" name="Google Shape;144;p9"/>
          <p:cNvSpPr txBox="1"/>
          <p:nvPr>
            <p:ph idx="1" type="body"/>
          </p:nvPr>
        </p:nvSpPr>
        <p:spPr>
          <a:xfrm>
            <a:off x="609600" y="1676400"/>
            <a:ext cx="8077200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The CIP is your school’s Continuous Improvement Plan and includes: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A Needs Assessment and Summary of Data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Goals and Strategies to Address Academic Needs of Students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Professional Development Needs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Coordination of Resources/Comprehensive Budget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The School’s Parent and Family Engagement policy.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latin typeface="Bell MT"/>
              <a:ea typeface="Bell MT"/>
              <a:cs typeface="Bell MT"/>
              <a:sym typeface="Bell MT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>
                <a:latin typeface="Bell MT"/>
                <a:ea typeface="Bell MT"/>
                <a:cs typeface="Bell MT"/>
                <a:sym typeface="Bell MT"/>
              </a:rPr>
              <a:t>You, as Title I parents, have the right to be involved in the development of this plan.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sz="2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sz="2200"/>
          </a:p>
        </p:txBody>
      </p:sp>
      <p:pic>
        <p:nvPicPr>
          <p:cNvPr id="145" name="Google Shape;145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69300" y="5637950"/>
            <a:ext cx="1796575" cy="100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lue &amp; 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